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7102475" cy="93884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5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title>
      <c:tx>
        <c:rich>
          <a:bodyPr rot="0"/>
          <a:lstStyle/>
          <a:p>
            <a:pPr>
              <a:defRPr sz="2400" b="0" i="0" u="none" strike="noStrike">
                <a:solidFill>
                  <a:srgbClr val="FFFFFF"/>
                </a:solidFill>
                <a:latin typeface="Comic Sans MS"/>
              </a:defRPr>
            </a:pPr>
            <a:r>
              <a:rPr lang="es-CL" sz="800" b="0" i="0" u="none" strike="noStrike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</a:p>
        </c:rich>
      </c:tx>
      <c:layout>
        <c:manualLayout>
          <c:xMode val="edge"/>
          <c:yMode val="edge"/>
          <c:x val="0.13005900000000001"/>
          <c:y val="0"/>
          <c:w val="0.73988299999999996"/>
          <c:h val="1.8428E-2"/>
        </c:manualLayout>
      </c:layout>
      <c:overlay val="1"/>
      <c:spPr>
        <a:noFill/>
        <a:effectLst/>
      </c:spPr>
    </c:title>
    <c:autoTitleDeleted val="0"/>
    <c:view3D>
      <c:rotX val="52"/>
      <c:hPercent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1.8428E-2"/>
          <c:w val="0.99"/>
          <c:h val="0.969072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 w="12700" cap="flat">
      <a:solidFill>
        <a:srgbClr val="BFBFBF"/>
      </a:solidFill>
      <a:prstDash val="solid"/>
      <a:round/>
    </a:ln>
    <a:effectLst/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4283E35-8DD4-ADEA-40F7-F8C929D28B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285806" cy="36962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 dirty="0"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Autor y fecha</a:t>
            </a:r>
          </a:p>
        </p:txBody>
      </p:sp>
      <p:sp>
        <p:nvSpPr>
          <p:cNvPr id="1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Título de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10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Subtítulo de diapositiva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10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Subtítulo de agenda</a:t>
            </a:r>
          </a:p>
        </p:txBody>
      </p:sp>
      <p:sp>
        <p:nvSpPr>
          <p:cNvPr id="11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formación del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Información del dato</a:t>
            </a:r>
          </a:p>
        </p:txBody>
      </p:sp>
      <p:sp>
        <p:nvSpPr>
          <p:cNvPr id="127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Atribución</a:t>
            </a:r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to de pasta pappardelle con mantequilla de perejil, avellanas tostadas y queso parmesano rallado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5" name="Plato de ensalada con arroz frito, huevos duros y palillo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6" name="Tazón con tortas de salmón, ensalada y humm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t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98500" y="8657487"/>
            <a:ext cx="11607801" cy="461062"/>
          </a:xfrm>
          <a:prstGeom prst="rect">
            <a:avLst/>
          </a:prstGeom>
        </p:spPr>
        <p:txBody>
          <a:bodyPr anchor="b"/>
          <a:lstStyle>
            <a:lvl1pPr marL="0" indent="228600" defTabSz="91440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828254" indent="-283044" defTabSz="914400">
              <a:lnSpc>
                <a:spcPct val="100000"/>
              </a:lnSpc>
              <a:spcBef>
                <a:spcPts val="0"/>
              </a:spcBef>
              <a:buSzPts val="2300"/>
              <a:defRPr sz="2300" b="1"/>
            </a:lvl2pPr>
            <a:lvl3pPr marL="1285454" indent="-283044" defTabSz="914400">
              <a:lnSpc>
                <a:spcPct val="100000"/>
              </a:lnSpc>
              <a:spcBef>
                <a:spcPts val="0"/>
              </a:spcBef>
              <a:buSzPts val="2300"/>
              <a:defRPr sz="2300" b="1"/>
            </a:lvl3pPr>
            <a:lvl4pPr marL="1742655" indent="-283043" defTabSz="914400">
              <a:lnSpc>
                <a:spcPct val="100000"/>
              </a:lnSpc>
              <a:spcBef>
                <a:spcPts val="0"/>
              </a:spcBef>
              <a:buSzPts val="2300"/>
              <a:defRPr sz="2300" b="1"/>
            </a:lvl4pPr>
            <a:lvl5pPr marL="2199855" indent="-283043" defTabSz="914400">
              <a:lnSpc>
                <a:spcPct val="100000"/>
              </a:lnSpc>
              <a:spcBef>
                <a:spcPts val="0"/>
              </a:spcBef>
              <a:buSzPts val="2300"/>
              <a:defRPr sz="23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0" name="Texto del título"/>
          <p:cNvSpPr txBox="1">
            <a:spLocks noGrp="1"/>
          </p:cNvSpPr>
          <p:nvPr>
            <p:ph type="title"/>
          </p:nvPr>
        </p:nvSpPr>
        <p:spPr>
          <a:xfrm>
            <a:off x="698500" y="1854200"/>
            <a:ext cx="11609059" cy="3302000"/>
          </a:xfrm>
          <a:prstGeom prst="rect">
            <a:avLst/>
          </a:prstGeom>
        </p:spPr>
        <p:txBody>
          <a:bodyPr anchor="b"/>
          <a:lstStyle>
            <a:lvl1pPr defTabSz="914400">
              <a:defRPr sz="8200" spc="0"/>
            </a:lvl1pPr>
          </a:lstStyle>
          <a:p>
            <a:r>
              <a:t>Texto del título</a:t>
            </a:r>
          </a:p>
        </p:txBody>
      </p:sp>
      <p:sp>
        <p:nvSpPr>
          <p:cNvPr id="171" name="Google Shape;12;p29"/>
          <p:cNvSpPr txBox="1">
            <a:spLocks noGrp="1"/>
          </p:cNvSpPr>
          <p:nvPr>
            <p:ph type="body" sz="quarter" idx="2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/>
          <a:p>
            <a:pPr marL="457200" indent="-369188" defTabSz="914400">
              <a:buClr>
                <a:srgbClr val="000000"/>
              </a:buClr>
              <a:buSzPts val="3000"/>
              <a:buFont typeface="Helvetica Neue"/>
            </a:pPr>
            <a:endParaRPr/>
          </a:p>
        </p:txBody>
      </p:sp>
      <p:sp>
        <p:nvSpPr>
          <p:cNvPr id="1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202"/>
            <a:ext cx="297892" cy="287478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on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Título de presentación</a:t>
            </a:r>
          </a:p>
        </p:txBody>
      </p:sp>
      <p:sp>
        <p:nvSpPr>
          <p:cNvPr id="2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Autor y fecha</a:t>
            </a:r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azón con tortas de salmón, ensalada y humm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Título de diapositiva</a:t>
            </a:r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Subtítulo de diapositiva</a:t>
            </a:r>
          </a:p>
        </p:txBody>
      </p:sp>
      <p:sp>
        <p:nvSpPr>
          <p:cNvPr id="44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to de pasta pappardelle con mantequilla de perejil, avellanas tostadas y queso parmesano rallado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1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62" name="Subtítulo de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40060">
              <a:lnSpc>
                <a:spcPct val="100000"/>
              </a:lnSpc>
              <a:spcBef>
                <a:spcPts val="0"/>
              </a:spcBef>
              <a:buSzTx/>
              <a:buNone/>
              <a:defRPr sz="3496" b="1"/>
            </a:lvl1pPr>
          </a:lstStyle>
          <a:p>
            <a:r>
              <a:t>Subtítulo de diapositiva</a:t>
            </a:r>
          </a:p>
        </p:txBody>
      </p:sp>
      <p:sp>
        <p:nvSpPr>
          <p:cNvPr id="6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, y vide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72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40060">
              <a:lnSpc>
                <a:spcPct val="100000"/>
              </a:lnSpc>
              <a:spcBef>
                <a:spcPts val="0"/>
              </a:spcBef>
              <a:buSzTx/>
              <a:buNone/>
              <a:defRPr sz="3496" b="1"/>
            </a:lvl1pPr>
          </a:lstStyle>
          <a:p>
            <a:r>
              <a:t>Subtítulo de diapositiva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, y 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82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40060">
              <a:lnSpc>
                <a:spcPct val="100000"/>
              </a:lnSpc>
              <a:spcBef>
                <a:spcPts val="0"/>
              </a:spcBef>
              <a:buSzTx/>
              <a:buNone/>
              <a:defRPr sz="3496" b="1"/>
            </a:lvl1pPr>
          </a:lstStyle>
          <a:p>
            <a:r>
              <a:t>Subtítulo de diapositiva</a:t>
            </a:r>
          </a:p>
        </p:txBody>
      </p:sp>
      <p:sp>
        <p:nvSpPr>
          <p:cNvPr id="83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61;p8" descr="Google Shape;161;p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563" y="136132"/>
            <a:ext cx="2208452" cy="20446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" name="Agrupar"/>
          <p:cNvGrpSpPr/>
          <p:nvPr/>
        </p:nvGrpSpPr>
        <p:grpSpPr>
          <a:xfrm>
            <a:off x="7468948" y="696219"/>
            <a:ext cx="4486125" cy="924428"/>
            <a:chOff x="0" y="0"/>
            <a:chExt cx="4486123" cy="924427"/>
          </a:xfrm>
        </p:grpSpPr>
        <p:pic>
          <p:nvPicPr>
            <p:cNvPr id="183" name="Google Shape;77;p1" descr="Google Shape;77;p1"/>
            <p:cNvPicPr>
              <a:picLocks noChangeAspect="1"/>
            </p:cNvPicPr>
            <p:nvPr/>
          </p:nvPicPr>
          <p:blipFill>
            <a:blip r:embed="rId4"/>
            <a:srcRect l="5061" t="64540" r="7923" b="9731"/>
            <a:stretch>
              <a:fillRect/>
            </a:stretch>
          </p:blipFill>
          <p:spPr>
            <a:xfrm>
              <a:off x="953755" y="0"/>
              <a:ext cx="3532370" cy="924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agen 8" descr="Imagen 8"/>
            <p:cNvPicPr>
              <a:picLocks noChangeAspect="1"/>
            </p:cNvPicPr>
            <p:nvPr/>
          </p:nvPicPr>
          <p:blipFill>
            <a:blip r:embed="rId5"/>
            <a:srcRect l="21186" r="21186" b="36773"/>
            <a:stretch>
              <a:fillRect/>
            </a:stretch>
          </p:blipFill>
          <p:spPr>
            <a:xfrm>
              <a:off x="0" y="37901"/>
              <a:ext cx="773379" cy="848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" name="Google Shape;160;p8"/>
          <p:cNvSpPr txBox="1"/>
          <p:nvPr/>
        </p:nvSpPr>
        <p:spPr>
          <a:xfrm>
            <a:off x="6903551" y="2260148"/>
            <a:ext cx="561692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Total = 3</a:t>
            </a:r>
            <a:r>
              <a:rPr lang="es-CL" dirty="0"/>
              <a:t>30</a:t>
            </a:r>
            <a:r>
              <a:rPr dirty="0"/>
              <a:t> </a:t>
            </a:r>
            <a:r>
              <a:rPr dirty="0" err="1"/>
              <a:t>asociados</a:t>
            </a:r>
            <a:r>
              <a:rPr dirty="0"/>
              <a:t>/as</a:t>
            </a:r>
          </a:p>
        </p:txBody>
      </p:sp>
      <p:sp>
        <p:nvSpPr>
          <p:cNvPr id="187" name="Google Shape;160;p8"/>
          <p:cNvSpPr txBox="1"/>
          <p:nvPr/>
        </p:nvSpPr>
        <p:spPr>
          <a:xfrm>
            <a:off x="484329" y="2268210"/>
            <a:ext cx="5616920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t>Total = 100 asociados/as</a:t>
            </a:r>
          </a:p>
        </p:txBody>
      </p:sp>
      <p:pic>
        <p:nvPicPr>
          <p:cNvPr id="188" name="PHOTO-2024-08-09-11-13-2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760" y="3168203"/>
            <a:ext cx="4379895" cy="333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HOTO-2024-08-09-11-16-52 2.jpg" descr="PHOTO-2024-08-09-11-16-52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849" y="5798127"/>
            <a:ext cx="5179583" cy="3172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HOTO-2024-08-09-11-16-52.jpg" descr="PHOTO-2024-08-09-11-16-5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8549" y="5985164"/>
            <a:ext cx="4753433" cy="355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DC41798-60BF-7C44-8A21-577795DB4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830" y="3168203"/>
            <a:ext cx="4739979" cy="24636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8844AC-964F-90B6-79D4-C47CA2DB68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2795" y="8693877"/>
            <a:ext cx="2751060" cy="8443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3 Conector recto"/>
          <p:cNvSpPr/>
          <p:nvPr/>
        </p:nvSpPr>
        <p:spPr>
          <a:xfrm>
            <a:off x="640080" y="1758599"/>
            <a:ext cx="11724640" cy="1"/>
          </a:xfrm>
          <a:prstGeom prst="line">
            <a:avLst/>
          </a:prstGeom>
          <a:ln w="12700" cap="sq">
            <a:solidFill>
              <a:srgbClr val="0099CC"/>
            </a:solidFill>
          </a:ln>
        </p:spPr>
        <p:txBody>
          <a:bodyPr lIns="65023" tIns="65023" rIns="65023" bIns="65023" anchor="ctr"/>
          <a:lstStyle/>
          <a:p>
            <a:pPr algn="ctr" defTabSz="1300480">
              <a:lnSpc>
                <a:spcPct val="100000"/>
              </a:lnSpc>
              <a:spcBef>
                <a:spcPts val="0"/>
              </a:spcBef>
              <a:defRPr sz="34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193" name="Text Box 7"/>
          <p:cNvSpPr txBox="1"/>
          <p:nvPr/>
        </p:nvSpPr>
        <p:spPr>
          <a:xfrm>
            <a:off x="576358" y="635839"/>
            <a:ext cx="11852084" cy="65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1" indent="0" algn="ctr" defTabSz="1300480">
              <a:lnSpc>
                <a:spcPct val="100000"/>
              </a:lnSpc>
              <a:spcBef>
                <a:spcPts val="0"/>
              </a:spcBef>
              <a:defRPr sz="3400" b="1">
                <a:solidFill>
                  <a:srgbClr val="162E5D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rPr dirty="0" err="1"/>
              <a:t>Hitos</a:t>
            </a:r>
            <a:r>
              <a:rPr dirty="0"/>
              <a:t> </a:t>
            </a:r>
          </a:p>
        </p:txBody>
      </p:sp>
      <p:sp>
        <p:nvSpPr>
          <p:cNvPr id="194" name="CuadroTexto 2"/>
          <p:cNvSpPr txBox="1"/>
          <p:nvPr/>
        </p:nvSpPr>
        <p:spPr>
          <a:xfrm>
            <a:off x="721399" y="2652034"/>
            <a:ext cx="11320347" cy="5671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 b="1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Acreditación CESFAM Dr. Alfonso Leng</a:t>
            </a:r>
            <a:r>
              <a:rPr lang="es-CL" sz="2400" dirty="0"/>
              <a:t> (reacreditación en marzo 2026). </a:t>
            </a:r>
            <a:endParaRPr sz="2400" dirty="0"/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 b="1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400" dirty="0"/>
              <a:t>Acreditación </a:t>
            </a:r>
            <a:r>
              <a:rPr sz="2400" dirty="0"/>
              <a:t>CESFAM El Aguilucho</a:t>
            </a:r>
            <a:r>
              <a:rPr lang="es-CL" sz="2400" dirty="0"/>
              <a:t>, CECOSF Andacollo, SAPU y Central de Esterilización. </a:t>
            </a:r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 b="1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400" dirty="0"/>
              <a:t>Acreditación CESFAM Alessandri, </a:t>
            </a:r>
            <a:r>
              <a:rPr sz="2400" dirty="0"/>
              <a:t>esperando resultado de la Superintendencia.</a:t>
            </a:r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 b="1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400" dirty="0"/>
              <a:t>Puesta en marcha de nuevo</a:t>
            </a:r>
            <a:r>
              <a:rPr sz="2400" dirty="0"/>
              <a:t> CESFAM Dr. Alessandri</a:t>
            </a:r>
            <a:r>
              <a:rPr lang="es-CL" sz="2400" dirty="0"/>
              <a:t>.</a:t>
            </a:r>
            <a:endParaRPr sz="2400" dirty="0"/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Creación de los Comités de calidad de vida laboral en todos los centros de salud.</a:t>
            </a:r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Atención psicológica para funcionarios/as.</a:t>
            </a:r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>Cumplimiento de metas sanitarias con la misma dotación, misma infraestructura y mayor población inscrita (</a:t>
            </a:r>
            <a:r>
              <a:rPr lang="es-CL" sz="2400" b="1" dirty="0"/>
              <a:t>6,12</a:t>
            </a:r>
            <a:r>
              <a:rPr sz="2400" b="1" dirty="0"/>
              <a:t>%</a:t>
            </a:r>
            <a:r>
              <a:rPr lang="es-CL" sz="2400" b="1" dirty="0"/>
              <a:t> año 2024</a:t>
            </a:r>
            <a:r>
              <a:rPr sz="2400" dirty="0"/>
              <a:t>).</a:t>
            </a:r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  <a:p>
            <a:pPr algn="just" defTabSz="1300480">
              <a:lnSpc>
                <a:spcPct val="100000"/>
              </a:lnSpc>
              <a:spcBef>
                <a:spcPts val="0"/>
              </a:spcBef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400" dirty="0"/>
              <a:t>Retorno de la </a:t>
            </a:r>
            <a:r>
              <a:rPr sz="2400" dirty="0"/>
              <a:t>Fiesta de Aniversario de la Corporación de Desarrollo Social.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64025E-0A37-BA93-656C-C48089EA1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1" y="266158"/>
            <a:ext cx="1903393" cy="17815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D763BD-C0CF-A996-5F1B-0F828C44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510" y="313382"/>
            <a:ext cx="4199680" cy="8843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85100B-7A05-2A5A-538E-4EFF810D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425" y="8561831"/>
            <a:ext cx="2862067" cy="878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60;p8"/>
          <p:cNvSpPr txBox="1"/>
          <p:nvPr/>
        </p:nvSpPr>
        <p:spPr>
          <a:xfrm>
            <a:off x="1075244" y="2460462"/>
            <a:ext cx="1085431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Tabla comparativa </a:t>
            </a:r>
            <a:r>
              <a:rPr b="1" dirty="0"/>
              <a:t>Categoría C </a:t>
            </a:r>
            <a:r>
              <a:rPr dirty="0"/>
              <a:t>comunas del Servicio de Salud Metropolitano Oriente</a:t>
            </a:r>
          </a:p>
        </p:txBody>
      </p:sp>
      <p:pic>
        <p:nvPicPr>
          <p:cNvPr id="198" name="Google Shape;161;p8" descr="Google Shape;161;p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0" y="154100"/>
            <a:ext cx="2208452" cy="204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Agrupar"/>
          <p:cNvGrpSpPr/>
          <p:nvPr/>
        </p:nvGrpSpPr>
        <p:grpSpPr>
          <a:xfrm>
            <a:off x="8161000" y="659255"/>
            <a:ext cx="4486125" cy="924428"/>
            <a:chOff x="0" y="0"/>
            <a:chExt cx="4486123" cy="924427"/>
          </a:xfrm>
        </p:grpSpPr>
        <p:pic>
          <p:nvPicPr>
            <p:cNvPr id="199" name="Google Shape;77;p1" descr="Google Shape;77;p1"/>
            <p:cNvPicPr>
              <a:picLocks noChangeAspect="1"/>
            </p:cNvPicPr>
            <p:nvPr/>
          </p:nvPicPr>
          <p:blipFill>
            <a:blip r:embed="rId4"/>
            <a:srcRect l="5061" t="64540" r="7923" b="9731"/>
            <a:stretch>
              <a:fillRect/>
            </a:stretch>
          </p:blipFill>
          <p:spPr>
            <a:xfrm>
              <a:off x="953755" y="0"/>
              <a:ext cx="3532370" cy="924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Imagen 8" descr="Imagen 8"/>
            <p:cNvPicPr>
              <a:picLocks noChangeAspect="1"/>
            </p:cNvPicPr>
            <p:nvPr/>
          </p:nvPicPr>
          <p:blipFill>
            <a:blip r:embed="rId5"/>
            <a:srcRect l="21186" r="21186" b="36773"/>
            <a:stretch>
              <a:fillRect/>
            </a:stretch>
          </p:blipFill>
          <p:spPr>
            <a:xfrm>
              <a:off x="0" y="37901"/>
              <a:ext cx="773379" cy="848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185558A-C2FB-7BAE-E950-8BE3E06AE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5" y="3748144"/>
            <a:ext cx="12333678" cy="499407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D018A0-E206-45C6-2193-20D1B3F59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3384" y="8889825"/>
            <a:ext cx="2383743" cy="73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3 Conector recto"/>
          <p:cNvSpPr/>
          <p:nvPr/>
        </p:nvSpPr>
        <p:spPr>
          <a:xfrm>
            <a:off x="640080" y="1758599"/>
            <a:ext cx="11724640" cy="1"/>
          </a:xfrm>
          <a:prstGeom prst="line">
            <a:avLst/>
          </a:prstGeom>
          <a:ln w="12700" cap="sq">
            <a:solidFill>
              <a:srgbClr val="0099CC"/>
            </a:solidFill>
          </a:ln>
        </p:spPr>
        <p:txBody>
          <a:bodyPr lIns="65023" tIns="65023" rIns="65023" bIns="65023" anchor="ctr"/>
          <a:lstStyle/>
          <a:p>
            <a:pPr algn="ctr" defTabSz="1300480">
              <a:lnSpc>
                <a:spcPct val="100000"/>
              </a:lnSpc>
              <a:spcBef>
                <a:spcPts val="0"/>
              </a:spcBef>
              <a:defRPr sz="34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</p:txBody>
      </p:sp>
      <p:sp>
        <p:nvSpPr>
          <p:cNvPr id="204" name="Text Box 7"/>
          <p:cNvSpPr txBox="1"/>
          <p:nvPr/>
        </p:nvSpPr>
        <p:spPr>
          <a:xfrm>
            <a:off x="576358" y="635839"/>
            <a:ext cx="11852084" cy="65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1" indent="0" algn="ctr" defTabSz="1300480">
              <a:lnSpc>
                <a:spcPct val="100000"/>
              </a:lnSpc>
              <a:spcBef>
                <a:spcPts val="0"/>
              </a:spcBef>
              <a:defRPr sz="3400" b="1" i="1">
                <a:solidFill>
                  <a:srgbClr val="162E5D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rPr lang="es-CL" noProof="0" dirty="0"/>
              <a:t>Mejora</a:t>
            </a:r>
            <a:r>
              <a:rPr dirty="0"/>
              <a:t> en el sueldo de categorías C a F</a:t>
            </a:r>
          </a:p>
        </p:txBody>
      </p:sp>
      <p:sp>
        <p:nvSpPr>
          <p:cNvPr id="205" name="CuadroTexto 2"/>
          <p:cNvSpPr txBox="1"/>
          <p:nvPr/>
        </p:nvSpPr>
        <p:spPr>
          <a:xfrm>
            <a:off x="721399" y="2652034"/>
            <a:ext cx="11562001" cy="470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 b="1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Carrera funcionaria </a:t>
            </a:r>
            <a:r>
              <a:rPr lang="es-CL" dirty="0"/>
              <a:t>no se actualiza desde el</a:t>
            </a:r>
            <a:r>
              <a:rPr dirty="0"/>
              <a:t> año 201</a:t>
            </a:r>
            <a:r>
              <a:rPr lang="es-CL" dirty="0"/>
              <a:t>4.</a:t>
            </a:r>
            <a:endParaRPr dirty="0"/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 b="1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El 2014 la comuna de Providencia estaba en el 2º lugar entre las </a:t>
            </a:r>
            <a:r>
              <a:rPr lang="es-CL" dirty="0"/>
              <a:t>8</a:t>
            </a:r>
            <a:r>
              <a:rPr dirty="0"/>
              <a:t> comunas del sector </a:t>
            </a:r>
            <a:r>
              <a:rPr lang="es-CL" dirty="0"/>
              <a:t>oriente </a:t>
            </a:r>
            <a:r>
              <a:rPr dirty="0"/>
              <a:t>con relación a las remuneraciones.</a:t>
            </a:r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 los años, otras comunas han realizado ajustes sobre el IPC o negociado actualizaciones a sus carreras.</a:t>
            </a:r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Al esta</a:t>
            </a:r>
            <a:r>
              <a:rPr lang="es-CL" dirty="0"/>
              <a:t>r actualmente en el</a:t>
            </a:r>
            <a:r>
              <a:rPr dirty="0"/>
              <a:t> </a:t>
            </a:r>
            <a:r>
              <a:rPr lang="es-CL" dirty="0"/>
              <a:t>6° lugar</a:t>
            </a:r>
            <a:r>
              <a:rPr dirty="0"/>
              <a:t> de </a:t>
            </a:r>
            <a:r>
              <a:rPr lang="es-CL" dirty="0"/>
              <a:t>8</a:t>
            </a:r>
            <a:r>
              <a:rPr dirty="0"/>
              <a:t>, los sueldos de categorías C a F </a:t>
            </a:r>
            <a:r>
              <a:rPr lang="es-CL"/>
              <a:t>son</a:t>
            </a:r>
            <a:r>
              <a:t> </a:t>
            </a:r>
            <a:r>
              <a:rPr dirty="0"/>
              <a:t>poco competitivo</a:t>
            </a:r>
            <a:r>
              <a:rPr lang="es-CL" dirty="0"/>
              <a:t>s</a:t>
            </a:r>
            <a:r>
              <a:rPr dirty="0"/>
              <a:t> y cuesta retener a las personas que están ingresando a la carrera.</a:t>
            </a:r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Sin posibilidad de asignacion ART. 45 (responsabilidad de Jefatura)</a:t>
            </a:r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Baja Oferta de Capacitaciones de Diplomado y Postítulo.</a:t>
            </a:r>
          </a:p>
          <a:p>
            <a:pPr marL="367392" indent="-367392" algn="just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El Reajuste del sector público no llega a cubrir el IPC anual.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22378A-5685-313C-2072-0609FAA9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039" y="171799"/>
            <a:ext cx="2270046" cy="4688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02BAD8-7D6B-8AF3-476B-2C8956C2A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25" y="188439"/>
            <a:ext cx="1285207" cy="1192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1AF15E-C792-2367-3ADF-ADF3B5BBF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578" y="8233116"/>
            <a:ext cx="3390508" cy="1040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adroTexto 2"/>
          <p:cNvSpPr txBox="1"/>
          <p:nvPr/>
        </p:nvSpPr>
        <p:spPr>
          <a:xfrm>
            <a:off x="430208" y="1916996"/>
            <a:ext cx="11998633" cy="1054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67392" indent="-367392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000" b="1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Proponemos incrementar el sueldo de las categorías C a F un 7%.</a:t>
            </a:r>
          </a:p>
          <a:p>
            <a:pPr marL="367392" indent="-367392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0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El total de funcionarios/as son 6</a:t>
            </a:r>
            <a:r>
              <a:rPr lang="es-CL" dirty="0"/>
              <a:t>09 </a:t>
            </a:r>
            <a:r>
              <a:rPr dirty="0"/>
              <a:t>y de la categoría C a F son 3</a:t>
            </a:r>
            <a:r>
              <a:rPr lang="es-CL" dirty="0"/>
              <a:t>00</a:t>
            </a:r>
            <a:r>
              <a:rPr dirty="0"/>
              <a:t>.</a:t>
            </a:r>
          </a:p>
          <a:p>
            <a:pPr marL="367392" indent="-367392" defTabSz="130048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0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mayor cantidad de beneficiarios/as son de la </a:t>
            </a:r>
            <a:r>
              <a:rPr dirty="0" err="1"/>
              <a:t>categoría</a:t>
            </a:r>
            <a:r>
              <a:rPr dirty="0"/>
              <a:t> 15 (</a:t>
            </a:r>
            <a:r>
              <a:rPr lang="es-CL" dirty="0"/>
              <a:t>55</a:t>
            </a:r>
            <a:r>
              <a:rPr dirty="0"/>
              <a:t> personas)</a:t>
            </a:r>
          </a:p>
        </p:txBody>
      </p:sp>
      <p:graphicFrame>
        <p:nvGraphicFramePr>
          <p:cNvPr id="210" name="Gráfico 9"/>
          <p:cNvGraphicFramePr/>
          <p:nvPr>
            <p:extLst>
              <p:ext uri="{D42A27DB-BD31-4B8C-83A1-F6EECF244321}">
                <p14:modId xmlns:p14="http://schemas.microsoft.com/office/powerpoint/2010/main" val="3956036822"/>
              </p:ext>
            </p:extLst>
          </p:nvPr>
        </p:nvGraphicFramePr>
        <p:xfrm>
          <a:off x="430208" y="3813607"/>
          <a:ext cx="3974367" cy="381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3" name="3 Conector recto"/>
          <p:cNvSpPr/>
          <p:nvPr/>
        </p:nvSpPr>
        <p:spPr>
          <a:xfrm>
            <a:off x="640080" y="1758599"/>
            <a:ext cx="11724640" cy="1"/>
          </a:xfrm>
          <a:prstGeom prst="line">
            <a:avLst/>
          </a:prstGeom>
          <a:ln w="12700" cap="sq">
            <a:solidFill>
              <a:srgbClr val="0099CC"/>
            </a:solidFill>
          </a:ln>
        </p:spPr>
        <p:txBody>
          <a:bodyPr lIns="65023" tIns="65023" rIns="65023" bIns="65023" anchor="ctr"/>
          <a:lstStyle/>
          <a:p>
            <a:pPr algn="ctr" defTabSz="1300480">
              <a:lnSpc>
                <a:spcPct val="100000"/>
              </a:lnSpc>
              <a:spcBef>
                <a:spcPts val="0"/>
              </a:spcBef>
              <a:defRPr sz="34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</p:txBody>
      </p:sp>
      <p:sp>
        <p:nvSpPr>
          <p:cNvPr id="214" name="Text Box 7"/>
          <p:cNvSpPr txBox="1"/>
          <p:nvPr/>
        </p:nvSpPr>
        <p:spPr>
          <a:xfrm>
            <a:off x="576358" y="635839"/>
            <a:ext cx="11852084" cy="65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1" indent="0" algn="ctr" defTabSz="1300480">
              <a:lnSpc>
                <a:spcPct val="100000"/>
              </a:lnSpc>
              <a:spcBef>
                <a:spcPts val="0"/>
              </a:spcBef>
              <a:defRPr sz="3400" b="1" i="1">
                <a:solidFill>
                  <a:srgbClr val="162E5D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pPr>
            <a:r>
              <a:rPr dirty="0"/>
              <a:t>Mejora en el sueldo de categorías C a F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E70138-301E-B363-1ED5-30C5FE113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43" y="249671"/>
            <a:ext cx="1555664" cy="14439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531696-5036-F2DD-ED64-EC66702F4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683" y="269275"/>
            <a:ext cx="2267909" cy="4694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3B4020-2731-BD0A-44EA-081B514DC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425" y="8527696"/>
            <a:ext cx="3117017" cy="9566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FD8444-DE32-0004-299D-164B895A0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182" y="3198212"/>
            <a:ext cx="3469393" cy="5533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B59339-2341-EF8E-95CD-6F5901410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218" y="3813607"/>
            <a:ext cx="7813502" cy="4540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310;p20"/>
          <p:cNvSpPr txBox="1"/>
          <p:nvPr/>
        </p:nvSpPr>
        <p:spPr>
          <a:xfrm>
            <a:off x="646184" y="1190587"/>
            <a:ext cx="1171243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>
                <a:solidFill>
                  <a:srgbClr val="016D01"/>
                </a:solidFill>
              </a:defRPr>
            </a:lvl1pPr>
          </a:lstStyle>
          <a:p>
            <a:r>
              <a:rPr dirty="0"/>
              <a:t>Aportes a Salud</a:t>
            </a:r>
          </a:p>
        </p:txBody>
      </p:sp>
      <p:sp>
        <p:nvSpPr>
          <p:cNvPr id="217" name="Google Shape;312;p20"/>
          <p:cNvSpPr txBox="1"/>
          <p:nvPr/>
        </p:nvSpPr>
        <p:spPr>
          <a:xfrm>
            <a:off x="4817839" y="4689495"/>
            <a:ext cx="2528894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$10.033.962.694</a:t>
            </a:r>
          </a:p>
        </p:txBody>
      </p:sp>
      <p:sp>
        <p:nvSpPr>
          <p:cNvPr id="218" name="Google Shape;315;p20"/>
          <p:cNvSpPr txBox="1"/>
          <p:nvPr/>
        </p:nvSpPr>
        <p:spPr>
          <a:xfrm>
            <a:off x="419280" y="4567278"/>
            <a:ext cx="203318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000"/>
            </a:lvl1pPr>
          </a:lstStyle>
          <a:p>
            <a:r>
              <a:rPr dirty="0"/>
              <a:t>Gasto en remuneraciones</a:t>
            </a:r>
          </a:p>
        </p:txBody>
      </p:sp>
      <p:sp>
        <p:nvSpPr>
          <p:cNvPr id="219" name="Google Shape;316;p20"/>
          <p:cNvSpPr txBox="1"/>
          <p:nvPr/>
        </p:nvSpPr>
        <p:spPr>
          <a:xfrm>
            <a:off x="581368" y="5939948"/>
            <a:ext cx="170900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Ingreso per capita</a:t>
            </a:r>
          </a:p>
        </p:txBody>
      </p:sp>
      <p:sp>
        <p:nvSpPr>
          <p:cNvPr id="220" name="Google Shape;317;p20"/>
          <p:cNvSpPr txBox="1"/>
          <p:nvPr/>
        </p:nvSpPr>
        <p:spPr>
          <a:xfrm>
            <a:off x="5035119" y="6139109"/>
            <a:ext cx="209433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$777.955.631</a:t>
            </a:r>
          </a:p>
        </p:txBody>
      </p:sp>
      <p:sp>
        <p:nvSpPr>
          <p:cNvPr id="221" name="Google Shape;318;p20"/>
          <p:cNvSpPr txBox="1"/>
          <p:nvPr/>
        </p:nvSpPr>
        <p:spPr>
          <a:xfrm>
            <a:off x="680064" y="7544307"/>
            <a:ext cx="151161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Aporte municipal</a:t>
            </a:r>
          </a:p>
        </p:txBody>
      </p:sp>
      <p:sp>
        <p:nvSpPr>
          <p:cNvPr id="222" name="Google Shape;320;p20"/>
          <p:cNvSpPr txBox="1"/>
          <p:nvPr/>
        </p:nvSpPr>
        <p:spPr>
          <a:xfrm>
            <a:off x="5009989" y="7734300"/>
            <a:ext cx="209433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$295.214.977</a:t>
            </a:r>
          </a:p>
        </p:txBody>
      </p:sp>
      <p:sp>
        <p:nvSpPr>
          <p:cNvPr id="223" name="Google Shape;322;p20"/>
          <p:cNvSpPr txBox="1"/>
          <p:nvPr/>
        </p:nvSpPr>
        <p:spPr>
          <a:xfrm>
            <a:off x="5448117" y="3743888"/>
            <a:ext cx="1218077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2023</a:t>
            </a:r>
          </a:p>
        </p:txBody>
      </p:sp>
      <p:sp>
        <p:nvSpPr>
          <p:cNvPr id="224" name="Google Shape;312;p20"/>
          <p:cNvSpPr txBox="1"/>
          <p:nvPr/>
        </p:nvSpPr>
        <p:spPr>
          <a:xfrm>
            <a:off x="2690934" y="4696451"/>
            <a:ext cx="209433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$741.229.500</a:t>
            </a:r>
          </a:p>
        </p:txBody>
      </p:sp>
      <p:sp>
        <p:nvSpPr>
          <p:cNvPr id="225" name="Google Shape;317;p20"/>
          <p:cNvSpPr txBox="1"/>
          <p:nvPr/>
        </p:nvSpPr>
        <p:spPr>
          <a:xfrm>
            <a:off x="2690934" y="6146065"/>
            <a:ext cx="209433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$590.102.097</a:t>
            </a:r>
          </a:p>
        </p:txBody>
      </p:sp>
      <p:sp>
        <p:nvSpPr>
          <p:cNvPr id="226" name="Google Shape;320;p20"/>
          <p:cNvSpPr txBox="1"/>
          <p:nvPr/>
        </p:nvSpPr>
        <p:spPr>
          <a:xfrm>
            <a:off x="2665804" y="7734300"/>
            <a:ext cx="214459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$281.155.833</a:t>
            </a:r>
          </a:p>
        </p:txBody>
      </p:sp>
      <p:sp>
        <p:nvSpPr>
          <p:cNvPr id="227" name="Google Shape;322;p20"/>
          <p:cNvSpPr txBox="1"/>
          <p:nvPr/>
        </p:nvSpPr>
        <p:spPr>
          <a:xfrm>
            <a:off x="3129062" y="3743888"/>
            <a:ext cx="1218077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2022</a:t>
            </a:r>
          </a:p>
        </p:txBody>
      </p:sp>
      <p:sp>
        <p:nvSpPr>
          <p:cNvPr id="228" name="Google Shape;316;p20"/>
          <p:cNvSpPr txBox="1"/>
          <p:nvPr/>
        </p:nvSpPr>
        <p:spPr>
          <a:xfrm>
            <a:off x="5035119" y="2813337"/>
            <a:ext cx="2094333" cy="854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per capita</a:t>
            </a: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$10.429</a:t>
            </a:r>
          </a:p>
        </p:txBody>
      </p:sp>
      <p:sp>
        <p:nvSpPr>
          <p:cNvPr id="229" name="Google Shape;316;p20"/>
          <p:cNvSpPr txBox="1"/>
          <p:nvPr/>
        </p:nvSpPr>
        <p:spPr>
          <a:xfrm>
            <a:off x="2690934" y="2813337"/>
            <a:ext cx="2094333" cy="854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per capita</a:t>
            </a: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$8.731</a:t>
            </a:r>
          </a:p>
        </p:txBody>
      </p:sp>
      <p:sp>
        <p:nvSpPr>
          <p:cNvPr id="230" name="Google Shape;322;p20"/>
          <p:cNvSpPr txBox="1"/>
          <p:nvPr/>
        </p:nvSpPr>
        <p:spPr>
          <a:xfrm>
            <a:off x="7956863" y="3743888"/>
            <a:ext cx="1218077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2024</a:t>
            </a:r>
          </a:p>
        </p:txBody>
      </p:sp>
      <p:sp>
        <p:nvSpPr>
          <p:cNvPr id="231" name="Google Shape;316;p20"/>
          <p:cNvSpPr txBox="1"/>
          <p:nvPr/>
        </p:nvSpPr>
        <p:spPr>
          <a:xfrm>
            <a:off x="7518735" y="2813337"/>
            <a:ext cx="2094333" cy="854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per capita</a:t>
            </a: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$11.205</a:t>
            </a:r>
          </a:p>
        </p:txBody>
      </p:sp>
      <p:sp>
        <p:nvSpPr>
          <p:cNvPr id="232" name="Google Shape;320;p20"/>
          <p:cNvSpPr txBox="1"/>
          <p:nvPr/>
        </p:nvSpPr>
        <p:spPr>
          <a:xfrm>
            <a:off x="7493605" y="7743468"/>
            <a:ext cx="214459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$212.446.083</a:t>
            </a:r>
          </a:p>
        </p:txBody>
      </p:sp>
      <p:sp>
        <p:nvSpPr>
          <p:cNvPr id="233" name="Google Shape;320;p20"/>
          <p:cNvSpPr txBox="1"/>
          <p:nvPr/>
        </p:nvSpPr>
        <p:spPr>
          <a:xfrm>
            <a:off x="7301455" y="4689495"/>
            <a:ext cx="2528894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$12.050.000.000</a:t>
            </a:r>
          </a:p>
        </p:txBody>
      </p:sp>
      <p:sp>
        <p:nvSpPr>
          <p:cNvPr id="234" name="Google Shape;320;p20"/>
          <p:cNvSpPr txBox="1"/>
          <p:nvPr/>
        </p:nvSpPr>
        <p:spPr>
          <a:xfrm>
            <a:off x="7493605" y="6139109"/>
            <a:ext cx="2144593" cy="4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$801.157.500</a:t>
            </a:r>
          </a:p>
        </p:txBody>
      </p:sp>
      <p:sp>
        <p:nvSpPr>
          <p:cNvPr id="235" name="Google Shape;322;p20"/>
          <p:cNvSpPr txBox="1"/>
          <p:nvPr/>
        </p:nvSpPr>
        <p:spPr>
          <a:xfrm>
            <a:off x="10505876" y="3721333"/>
            <a:ext cx="1218077" cy="473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2025</a:t>
            </a:r>
          </a:p>
        </p:txBody>
      </p:sp>
      <p:sp>
        <p:nvSpPr>
          <p:cNvPr id="236" name="Google Shape;316;p20"/>
          <p:cNvSpPr txBox="1"/>
          <p:nvPr/>
        </p:nvSpPr>
        <p:spPr>
          <a:xfrm>
            <a:off x="10067749" y="2782122"/>
            <a:ext cx="209433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per capita</a:t>
            </a:r>
          </a:p>
          <a:p>
            <a:pPr algn="ctr" defTabSz="914400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/>
              <a:t>$1</a:t>
            </a:r>
            <a:r>
              <a:rPr lang="es-CL" dirty="0"/>
              <a:t>1.724</a:t>
            </a:r>
            <a:endParaRPr dirty="0"/>
          </a:p>
        </p:txBody>
      </p:sp>
      <p:sp>
        <p:nvSpPr>
          <p:cNvPr id="237" name="Google Shape;320;p20"/>
          <p:cNvSpPr txBox="1"/>
          <p:nvPr/>
        </p:nvSpPr>
        <p:spPr>
          <a:xfrm>
            <a:off x="10134998" y="7736667"/>
            <a:ext cx="2458781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es-CL" dirty="0"/>
              <a:t>178.250.000</a:t>
            </a:r>
            <a:endParaRPr dirty="0"/>
          </a:p>
        </p:txBody>
      </p:sp>
      <p:sp>
        <p:nvSpPr>
          <p:cNvPr id="238" name="Google Shape;320;p20"/>
          <p:cNvSpPr txBox="1"/>
          <p:nvPr/>
        </p:nvSpPr>
        <p:spPr>
          <a:xfrm>
            <a:off x="9942848" y="4682694"/>
            <a:ext cx="2528894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$1</a:t>
            </a:r>
            <a:r>
              <a:rPr lang="es-CL" dirty="0"/>
              <a:t>3.800.000.00</a:t>
            </a:r>
            <a:r>
              <a:rPr dirty="0"/>
              <a:t>0</a:t>
            </a:r>
          </a:p>
        </p:txBody>
      </p:sp>
      <p:sp>
        <p:nvSpPr>
          <p:cNvPr id="239" name="Google Shape;320;p20"/>
          <p:cNvSpPr txBox="1"/>
          <p:nvPr/>
        </p:nvSpPr>
        <p:spPr>
          <a:xfrm>
            <a:off x="10134999" y="6139264"/>
            <a:ext cx="2144593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914400">
              <a:lnSpc>
                <a:spcPct val="100000"/>
              </a:lnSpc>
              <a:spcBef>
                <a:spcPts val="0"/>
              </a:spcBef>
              <a:defRPr sz="2500"/>
            </a:lvl1pPr>
          </a:lstStyle>
          <a:p>
            <a:r>
              <a:rPr dirty="0"/>
              <a:t>$8</a:t>
            </a:r>
            <a:r>
              <a:rPr lang="es-CL" dirty="0"/>
              <a:t>4</a:t>
            </a:r>
            <a:r>
              <a:rPr dirty="0"/>
              <a:t>0.</a:t>
            </a:r>
            <a:r>
              <a:rPr lang="es-CL" dirty="0"/>
              <a:t>563</a:t>
            </a:r>
            <a:r>
              <a:rPr dirty="0"/>
              <a:t>.</a:t>
            </a:r>
            <a:r>
              <a:rPr lang="es-CL" dirty="0"/>
              <a:t>9</a:t>
            </a:r>
            <a:r>
              <a:rPr dirty="0"/>
              <a:t>0</a:t>
            </a:r>
            <a:r>
              <a:rPr lang="es-CL" dirty="0"/>
              <a:t>4</a:t>
            </a:r>
            <a:endParaRPr dirty="0"/>
          </a:p>
        </p:txBody>
      </p:sp>
      <p:sp>
        <p:nvSpPr>
          <p:cNvPr id="240" name="+5%"/>
          <p:cNvSpPr txBox="1"/>
          <p:nvPr/>
        </p:nvSpPr>
        <p:spPr>
          <a:xfrm>
            <a:off x="4400771" y="8700642"/>
            <a:ext cx="93573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+5%</a:t>
            </a:r>
          </a:p>
        </p:txBody>
      </p:sp>
      <p:sp>
        <p:nvSpPr>
          <p:cNvPr id="241" name="-28%"/>
          <p:cNvSpPr txBox="1"/>
          <p:nvPr/>
        </p:nvSpPr>
        <p:spPr>
          <a:xfrm>
            <a:off x="6790503" y="8682505"/>
            <a:ext cx="1067182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-28%</a:t>
            </a:r>
          </a:p>
        </p:txBody>
      </p:sp>
      <p:sp>
        <p:nvSpPr>
          <p:cNvPr id="242" name="Línea"/>
          <p:cNvSpPr/>
          <p:nvPr/>
        </p:nvSpPr>
        <p:spPr>
          <a:xfrm flipV="1">
            <a:off x="2607561" y="2878755"/>
            <a:ext cx="1" cy="57856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43" name="Línea"/>
          <p:cNvSpPr/>
          <p:nvPr/>
        </p:nvSpPr>
        <p:spPr>
          <a:xfrm flipV="1">
            <a:off x="4868639" y="2878755"/>
            <a:ext cx="1" cy="57856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44" name="Línea"/>
          <p:cNvSpPr/>
          <p:nvPr/>
        </p:nvSpPr>
        <p:spPr>
          <a:xfrm flipV="1">
            <a:off x="7324093" y="2878755"/>
            <a:ext cx="1" cy="57856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45" name="Línea"/>
          <p:cNvSpPr/>
          <p:nvPr/>
        </p:nvSpPr>
        <p:spPr>
          <a:xfrm flipV="1">
            <a:off x="9886598" y="2878755"/>
            <a:ext cx="1" cy="57856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46" name="Línea"/>
          <p:cNvSpPr/>
          <p:nvPr/>
        </p:nvSpPr>
        <p:spPr>
          <a:xfrm>
            <a:off x="291478" y="4344721"/>
            <a:ext cx="1242184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47" name="Línea"/>
          <p:cNvSpPr/>
          <p:nvPr/>
        </p:nvSpPr>
        <p:spPr>
          <a:xfrm>
            <a:off x="291478" y="5587387"/>
            <a:ext cx="1242184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48" name="Línea"/>
          <p:cNvSpPr/>
          <p:nvPr/>
        </p:nvSpPr>
        <p:spPr>
          <a:xfrm>
            <a:off x="291478" y="7150365"/>
            <a:ext cx="1242184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49" name="+18%"/>
          <p:cNvSpPr txBox="1"/>
          <p:nvPr/>
        </p:nvSpPr>
        <p:spPr>
          <a:xfrm>
            <a:off x="9353008" y="8812603"/>
            <a:ext cx="998671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lang="es-CL" dirty="0"/>
              <a:t>-</a:t>
            </a:r>
            <a:r>
              <a:rPr dirty="0"/>
              <a:t>1</a:t>
            </a:r>
            <a:r>
              <a:rPr lang="es-CL" dirty="0"/>
              <a:t>6</a:t>
            </a:r>
            <a:r>
              <a:rPr dirty="0"/>
              <a:t>%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FF35A7-2BB2-4C66-5F1A-ADA3B967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412" y="508084"/>
            <a:ext cx="2267909" cy="4694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AF9E6FF-6C87-956E-3E1E-1CE541B80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63" y="145340"/>
            <a:ext cx="1286367" cy="11949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B1C40B-2724-85A4-B30C-F532F4B38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8101" y="8966483"/>
            <a:ext cx="2101054" cy="644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310;p20"/>
          <p:cNvSpPr txBox="1"/>
          <p:nvPr/>
        </p:nvSpPr>
        <p:spPr>
          <a:xfrm>
            <a:off x="646184" y="852912"/>
            <a:ext cx="11712433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lnSpc>
                <a:spcPct val="100000"/>
              </a:lnSpc>
              <a:spcBef>
                <a:spcPts val="0"/>
              </a:spcBef>
              <a:defRPr>
                <a:solidFill>
                  <a:srgbClr val="016D01"/>
                </a:solidFill>
              </a:defRPr>
            </a:lvl1pPr>
          </a:lstStyle>
          <a:p>
            <a:r>
              <a:rPr dirty="0"/>
              <a:t>¿Porqué es importante el incremento para la salud?</a:t>
            </a:r>
          </a:p>
        </p:txBody>
      </p:sp>
      <p:sp>
        <p:nvSpPr>
          <p:cNvPr id="252" name="CuadroTexto 2"/>
          <p:cNvSpPr txBox="1"/>
          <p:nvPr/>
        </p:nvSpPr>
        <p:spPr>
          <a:xfrm>
            <a:off x="646184" y="1409107"/>
            <a:ext cx="11887190" cy="7422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Existe un aumento de población inscrita (migración Isapre-Fonasa) personas con diagnósticos de mayor complejidad en salud mental.</a:t>
            </a:r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Población mas empobrecida (no pueden seguir pagando atenciones de forma particular)por lo que demanda atención mas inmediata. </a:t>
            </a:r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Aumento de prestaciones como </a:t>
            </a:r>
            <a:r>
              <a:rPr sz="2000" dirty="0"/>
              <a:t>Telesalud y telemedicina</a:t>
            </a:r>
            <a:endParaRPr lang="es-CL" sz="2000" dirty="0"/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Clínicas móviles</a:t>
            </a:r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Creación de equipo multidisciplinario para GES 85 de enfermedad de Alzheimer y otras demencias.</a:t>
            </a:r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Puesta en marcha de </a:t>
            </a:r>
            <a:r>
              <a:rPr sz="2000" dirty="0"/>
              <a:t>Farmacia Provisalud II.</a:t>
            </a:r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Falta de infraestructura en todos los centros de la comuna.</a:t>
            </a:r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Futuros proyectos de ampliación de CESFAM El Aguilucho, Leng, COSAM. </a:t>
            </a:r>
          </a:p>
          <a:p>
            <a:pPr marL="367392" indent="-367392" algn="just" defTabSz="1300480">
              <a:lnSpc>
                <a:spcPct val="200000"/>
              </a:lnSpc>
              <a:spcBef>
                <a:spcPts val="0"/>
              </a:spcBef>
              <a:buSzPct val="100000"/>
              <a:buFont typeface="Arial"/>
              <a:buChar char="•"/>
              <a:defRPr sz="2700">
                <a:solidFill>
                  <a:srgbClr val="007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CL" sz="2000" dirty="0"/>
              <a:t>Seguridad para todos los centros de la comuna (que se aumente a jornada completa de 07:30 a 20:00 y sábados)</a:t>
            </a:r>
            <a:endParaRPr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2F36C5-AC45-617B-EF10-7A2C0E17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16" y="263514"/>
            <a:ext cx="1286367" cy="11949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FDF55D-067A-68C9-991A-45A12067B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369" y="263514"/>
            <a:ext cx="2274005" cy="4694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4770A2-6CD3-084E-10B5-3CCFFE144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666" y="8298117"/>
            <a:ext cx="3422736" cy="1050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524</Words>
  <Application>Microsoft Office PowerPoint</Application>
  <PresentationFormat>Personalizado</PresentationFormat>
  <Paragraphs>70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Cambria</vt:lpstr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LENG</dc:creator>
  <cp:lastModifiedBy>fabian gutierrez</cp:lastModifiedBy>
  <cp:revision>17</cp:revision>
  <cp:lastPrinted>2025-07-08T01:14:41Z</cp:lastPrinted>
  <dcterms:modified xsi:type="dcterms:W3CDTF">2025-07-08T02:06:32Z</dcterms:modified>
</cp:coreProperties>
</file>