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Helvetica Neue" panose="020B0604020202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7B5VDhOyAd7hWCWYEV0SS4n/e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font" Target="fonts/font1.fntdata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notesMaster" Target="notesMasters/notesMaster1.xml" /><Relationship Id="rId33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font" Target="fonts/font4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customschemas.google.com/relationships/presentationmetadata" Target="metadata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font" Target="fonts/font3.fntdata" /><Relationship Id="rId36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font" Target="fonts/font2.fntdata" /><Relationship Id="rId35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6d916ce29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6d916ce29f_0_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6d916ce29f_0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36d916ce29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1" cy="24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1" cy="24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1" cy="24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1" cy="24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1" cy="24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1" cy="24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1" cy="24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>
  <p:cSld name="Contenido con títul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0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1" cy="24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>
  <p:cSld name="Imagen con títul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31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1" cy="24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10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1" cy="24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fusam.2013@gmail.com" TargetMode="Externa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respinosa@espinosaseguros.cl" TargetMode="External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.png" /><Relationship Id="rId4" Type="http://schemas.openxmlformats.org/officeDocument/2006/relationships/hyperlink" Target="http://www.espinosaseguros.cl/" TargetMode="Externa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Google Shape;50;p1"/>
          <p:cNvSpPr txBox="1"/>
          <p:nvPr/>
        </p:nvSpPr>
        <p:spPr>
          <a:xfrm>
            <a:off x="1113810" y="2825248"/>
            <a:ext cx="40363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Beneficios Asociados AFUSAM</a:t>
            </a:r>
            <a:endParaRPr/>
          </a:p>
        </p:txBody>
      </p:sp>
      <p:sp>
        <p:nvSpPr>
          <p:cNvPr id="51" name="Google Shape;51;p1"/>
          <p:cNvSpPr txBox="1"/>
          <p:nvPr/>
        </p:nvSpPr>
        <p:spPr>
          <a:xfrm>
            <a:off x="1113809" y="817569"/>
            <a:ext cx="4036333" cy="170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lang="en-US" sz="2000" b="1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Desde 1995</a:t>
            </a:r>
            <a:endParaRPr/>
          </a:p>
        </p:txBody>
      </p:sp>
      <p:grpSp>
        <p:nvGrpSpPr>
          <p:cNvPr id="52" name="Google Shape;52;p1"/>
          <p:cNvGrpSpPr/>
          <p:nvPr/>
        </p:nvGrpSpPr>
        <p:grpSpPr>
          <a:xfrm>
            <a:off x="0" y="2849524"/>
            <a:ext cx="731521" cy="673460"/>
            <a:chOff x="3940602" y="308034"/>
            <a:chExt cx="2116791" cy="3428999"/>
          </a:xfrm>
        </p:grpSpPr>
        <p:sp>
          <p:nvSpPr>
            <p:cNvPr id="53" name="Google Shape;53;p1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56" name="Google Shape;56;p1"/>
          <p:cNvSpPr/>
          <p:nvPr/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 l="703" r="1372" b="-2"/>
          <a:stretch/>
        </p:blipFill>
        <p:spPr>
          <a:xfrm>
            <a:off x="6137815" y="928201"/>
            <a:ext cx="5105354" cy="492694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/>
          <p:nvPr/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" name="Google Shape;161;p10"/>
          <p:cNvSpPr txBox="1"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en-US" sz="3700" b="1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Bono de Apoyo Social</a:t>
            </a:r>
            <a:endParaRPr/>
          </a:p>
        </p:txBody>
      </p:sp>
      <p:grpSp>
        <p:nvGrpSpPr>
          <p:cNvPr id="162" name="Google Shape;162;p10"/>
          <p:cNvGrpSpPr/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3" name="Google Shape;163;p10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65" name="Google Shape;165;p10"/>
          <p:cNvSpPr/>
          <p:nvPr/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6" name="Google Shape;166;p10"/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bono se otorgará ante los siguientes siniestros:</a:t>
            </a:r>
            <a:endParaRPr/>
          </a:p>
          <a:p>
            <a:pPr marL="0" marR="0" lvl="0" indent="107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Incendio.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Daños materiales causados por rotura de cañería o por desbordamiento de estanques matrices.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Daños materiales a la propiedad a consecuencia directa de desorden público.</a:t>
            </a:r>
            <a:endParaRPr/>
          </a:p>
          <a:p>
            <a:pPr marL="0" marR="0" lvl="0" indent="107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monto a otorgar será de $100.000 y la manera de comprobar será mediante imágenes de lo siniestrado acompañado de una declaración simple.</a:t>
            </a:r>
            <a:endParaRPr/>
          </a:p>
        </p:txBody>
      </p:sp>
      <p:sp>
        <p:nvSpPr>
          <p:cNvPr id="167" name="Google Shape;167;p10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10"/>
          <p:cNvSpPr/>
          <p:nvPr/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9" name="Google Shape;169;p10"/>
          <p:cNvPicPr preferRelativeResize="0"/>
          <p:nvPr/>
        </p:nvPicPr>
        <p:blipFill rotWithShape="1">
          <a:blip r:embed="rId3">
            <a:alphaModFix/>
          </a:blip>
          <a:srcRect l="921" r="1591" b="-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p11"/>
          <p:cNvSpPr txBox="1"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Abogado</a:t>
            </a:r>
            <a:endParaRPr/>
          </a:p>
        </p:txBody>
      </p:sp>
      <p:grpSp>
        <p:nvGrpSpPr>
          <p:cNvPr id="176" name="Google Shape;176;p11"/>
          <p:cNvGrpSpPr/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7" name="Google Shape;177;p11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79" name="Google Shape;179;p11"/>
          <p:cNvSpPr/>
          <p:nvPr/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p11"/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Contamos con un abogado al que puedes acudir ante cualquier problema o consulta laboral.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Leonardo Espinoza Acosta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Abogado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Magister Derecho Publico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Diplomado en Derecho Administrativo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comunicarse con él, realizar solicitud a cualquier integrante de la Directiva. </a:t>
            </a:r>
            <a:endParaRPr/>
          </a:p>
        </p:txBody>
      </p:sp>
      <p:sp>
        <p:nvSpPr>
          <p:cNvPr id="181" name="Google Shape;181;p11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Google Shape;182;p11"/>
          <p:cNvSpPr/>
          <p:nvPr/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3" name="Google Shape;183;p11"/>
          <p:cNvPicPr preferRelativeResize="0"/>
          <p:nvPr/>
        </p:nvPicPr>
        <p:blipFill rotWithShape="1">
          <a:blip r:embed="rId3">
            <a:alphaModFix/>
          </a:blip>
          <a:srcRect l="921" r="1591" b="-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</a:t>
            </a:r>
            <a:endParaRPr/>
          </a:p>
        </p:txBody>
      </p:sp>
      <p:grpSp>
        <p:nvGrpSpPr>
          <p:cNvPr id="190" name="Google Shape;190;p12"/>
          <p:cNvGrpSpPr/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1" name="Google Shape;191;p12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93" name="Google Shape;193;p12"/>
          <p:cNvSpPr/>
          <p:nvPr/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" name="Google Shape;194;p12"/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Precios preferenciales, aproximadamente 25 a 30% más baratos por el gas de 5, 11, 15 y 45 Kg. </a:t>
            </a:r>
            <a:endParaRPr/>
          </a:p>
          <a:p>
            <a:pPr marL="0" marR="0" lvl="0" indent="127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Abastible y Lipigas.</a:t>
            </a:r>
            <a:endParaRPr/>
          </a:p>
        </p:txBody>
      </p:sp>
      <p:sp>
        <p:nvSpPr>
          <p:cNvPr id="195" name="Google Shape;195;p12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p12"/>
          <p:cNvSpPr/>
          <p:nvPr/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7" name="Google Shape;197;p12"/>
          <p:cNvPicPr preferRelativeResize="0"/>
          <p:nvPr/>
        </p:nvPicPr>
        <p:blipFill rotWithShape="1">
          <a:blip r:embed="rId3">
            <a:alphaModFix/>
          </a:blip>
          <a:srcRect l="921" r="1591" b="-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Coopeuch</a:t>
            </a:r>
            <a:endParaRPr/>
          </a:p>
        </p:txBody>
      </p:sp>
      <p:sp>
        <p:nvSpPr>
          <p:cNvPr id="204" name="Google Shape;204;p13"/>
          <p:cNvSpPr txBox="1"/>
          <p:nvPr/>
        </p:nvSpPr>
        <p:spPr>
          <a:xfrm>
            <a:off x="599609" y="4685288"/>
            <a:ext cx="4171994" cy="103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Posibilidad de solicitar créditos con Coopeuch con arancel preferencial de tasa de interés.</a:t>
            </a:r>
            <a:endParaRPr/>
          </a:p>
        </p:txBody>
      </p:sp>
      <p:grpSp>
        <p:nvGrpSpPr>
          <p:cNvPr id="205" name="Google Shape;205;p13"/>
          <p:cNvGrpSpPr/>
          <p:nvPr/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06" name="Google Shape;206;p13"/>
            <p:cNvCxnSpPr/>
            <p:nvPr/>
          </p:nvCxnSpPr>
          <p:spPr>
            <a:xfrm rot="10800000">
              <a:off x="329184" y="5777809"/>
              <a:ext cx="521208" cy="0"/>
            </a:xfrm>
            <a:prstGeom prst="straightConnector1">
              <a:avLst/>
            </a:prstGeom>
            <a:noFill/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7" name="Google Shape;207;p13"/>
            <p:cNvSpPr/>
            <p:nvPr/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08" name="Google Shape;208;p13"/>
          <p:cNvSpPr/>
          <p:nvPr/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9" name="Google Shape;209;p13"/>
          <p:cNvPicPr preferRelativeResize="0"/>
          <p:nvPr/>
        </p:nvPicPr>
        <p:blipFill rotWithShape="1">
          <a:blip r:embed="rId3">
            <a:alphaModFix/>
          </a:blip>
          <a:srcRect l="703" r="1372" b="-2"/>
          <a:stretch/>
        </p:blipFill>
        <p:spPr>
          <a:xfrm>
            <a:off x="5640572" y="667301"/>
            <a:ext cx="5608830" cy="5412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5" name="Google Shape;215;p14"/>
          <p:cNvSpPr txBox="1">
            <a:spLocks noGrp="1"/>
          </p:cNvSpPr>
          <p:nvPr>
            <p:ph type="title"/>
          </p:nvPr>
        </p:nvSpPr>
        <p:spPr>
          <a:xfrm>
            <a:off x="665085" y="862278"/>
            <a:ext cx="4560584" cy="112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en-US" sz="3700" b="1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Convenio Banco de Chile</a:t>
            </a:r>
            <a:endParaRPr/>
          </a:p>
        </p:txBody>
      </p:sp>
      <p:grpSp>
        <p:nvGrpSpPr>
          <p:cNvPr id="216" name="Google Shape;216;p14"/>
          <p:cNvGrpSpPr/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17" name="Google Shape;217;p14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19" name="Google Shape;219;p14"/>
          <p:cNvSpPr/>
          <p:nvPr/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0" name="Google Shape;220;p14"/>
          <p:cNvSpPr txBox="1"/>
          <p:nvPr/>
        </p:nvSpPr>
        <p:spPr>
          <a:xfrm>
            <a:off x="257268" y="2087298"/>
            <a:ext cx="4907076" cy="452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Planes de Cuenta Corriente cuentan con Línea de Crédito, Tarjeta de Débito y Tarjeta de Crédito.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Contempla 6 meses sin cobro de comisión por Mantención de Cuenta Corriente. A partir del mes 7, se puede mantener la gratuidad sí se abona la Remuneración en la Cuenta Corriente del Banco de Chile, o bien sí se abona una totalidad en el mes de $500.000, además se debe mantener activa la Tarjeta de Crédito (Plan Valle).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Convenio tiene Cobertura para los nuevos clientes del Banco de Chile y para los funcionarios que ya cuenten con su Cuenta Corriente y que deseen acogerse a dicho Convenio.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Descuento en Créditos de Consumo sobre tasa de pizarra.</a:t>
            </a:r>
            <a:endParaRPr/>
          </a:p>
        </p:txBody>
      </p:sp>
      <p:sp>
        <p:nvSpPr>
          <p:cNvPr id="221" name="Google Shape;221;p14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2" name="Google Shape;222;p14"/>
          <p:cNvSpPr/>
          <p:nvPr/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3" name="Google Shape;223;p14"/>
          <p:cNvPicPr preferRelativeResize="0"/>
          <p:nvPr/>
        </p:nvPicPr>
        <p:blipFill rotWithShape="1">
          <a:blip r:embed="rId3">
            <a:alphaModFix/>
          </a:blip>
          <a:srcRect l="921" r="1591" b="-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5" descr="image-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17"/>
            <a:ext cx="12192001" cy="6838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1" i="1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Convenio Funeraria Martínez (FRODESAP)</a:t>
            </a:r>
            <a:endParaRPr/>
          </a:p>
        </p:txBody>
      </p:sp>
      <p:pic>
        <p:nvPicPr>
          <p:cNvPr id="234" name="Google Shape;234;p16" descr="Convenio funeraria 1.jpg"/>
          <p:cNvPicPr preferRelativeResize="0"/>
          <p:nvPr/>
        </p:nvPicPr>
        <p:blipFill rotWithShape="1">
          <a:blip r:embed="rId3">
            <a:alphaModFix/>
          </a:blip>
          <a:srcRect t="56119"/>
          <a:stretch/>
        </p:blipFill>
        <p:spPr>
          <a:xfrm>
            <a:off x="5387146" y="1727072"/>
            <a:ext cx="6680604" cy="4146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6" descr="Convenio funeraria 1.jpg"/>
          <p:cNvPicPr preferRelativeResize="0"/>
          <p:nvPr/>
        </p:nvPicPr>
        <p:blipFill rotWithShape="1">
          <a:blip r:embed="rId3">
            <a:alphaModFix/>
          </a:blip>
          <a:srcRect b="43593"/>
          <a:stretch/>
        </p:blipFill>
        <p:spPr>
          <a:xfrm>
            <a:off x="125079" y="1727073"/>
            <a:ext cx="5196588" cy="414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1" name="Google Shape;241;p17"/>
          <p:cNvSpPr txBox="1"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Convenio La Popular</a:t>
            </a:r>
            <a:endParaRPr/>
          </a:p>
        </p:txBody>
      </p:sp>
      <p:grpSp>
        <p:nvGrpSpPr>
          <p:cNvPr id="242" name="Google Shape;242;p17"/>
          <p:cNvGrpSpPr/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43" name="Google Shape;243;p17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45" name="Google Shape;245;p17"/>
          <p:cNvSpPr/>
          <p:nvPr/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6" name="Google Shape;246;p17"/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Popular: Jose Manuel Infante 1232, Providencia.</a:t>
            </a:r>
            <a:endParaRPr/>
          </a:p>
          <a:p>
            <a:pPr marL="0" marR="0" lvl="0" indent="107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- 15% de descuento en compras en la sucursal.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El descuento se aplicará al consumo personal del beneficiario, previa identificación en caja.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Podrá ser utilizado únicamente de lunes a viernes en horario de atención normal de la sucursal. De 8:00 a 22:30hrs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No acumulable con otras promociones.</a:t>
            </a:r>
            <a:endParaRPr/>
          </a:p>
        </p:txBody>
      </p:sp>
      <p:sp>
        <p:nvSpPr>
          <p:cNvPr id="247" name="Google Shape;247;p17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8" name="Google Shape;248;p17"/>
          <p:cNvSpPr/>
          <p:nvPr/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9" name="Google Shape;249;p17"/>
          <p:cNvPicPr preferRelativeResize="0"/>
          <p:nvPr/>
        </p:nvPicPr>
        <p:blipFill rotWithShape="1">
          <a:blip r:embed="rId3">
            <a:alphaModFix/>
          </a:blip>
          <a:srcRect l="921" r="1591" b="-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5" name="Google Shape;255;p18"/>
          <p:cNvSpPr txBox="1"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en-US" sz="3700" b="1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Convenio del maní al Completo</a:t>
            </a:r>
            <a:endParaRPr/>
          </a:p>
        </p:txBody>
      </p:sp>
      <p:grpSp>
        <p:nvGrpSpPr>
          <p:cNvPr id="256" name="Google Shape;256;p18"/>
          <p:cNvGrpSpPr/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57" name="Google Shape;257;p18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59" name="Google Shape;259;p18"/>
          <p:cNvSpPr/>
          <p:nvPr/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0" name="Google Shape;260;p18"/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Ubicado en Jose Manuel Infante esquina Santa Isabel, Providencia.</a:t>
            </a:r>
            <a:endParaRPr/>
          </a:p>
          <a:p>
            <a:pPr marL="0" marR="0" lvl="0" indent="127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- 10% de descuento en compras en la sucursal.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Para acceder, se debe mostrar la credencial de socio/a.</a:t>
            </a:r>
            <a:endParaRPr/>
          </a:p>
        </p:txBody>
      </p:sp>
      <p:sp>
        <p:nvSpPr>
          <p:cNvPr id="261" name="Google Shape;261;p18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2" name="Google Shape;262;p18"/>
          <p:cNvSpPr/>
          <p:nvPr/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3" name="Google Shape;263;p18"/>
          <p:cNvPicPr preferRelativeResize="0"/>
          <p:nvPr/>
        </p:nvPicPr>
        <p:blipFill rotWithShape="1">
          <a:blip r:embed="rId3">
            <a:alphaModFix/>
          </a:blip>
          <a:srcRect l="921" r="1591" b="-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9" name="Google Shape;269;p19"/>
          <p:cNvSpPr txBox="1"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en-US" sz="31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Convenio Altacima Sol</a:t>
            </a:r>
            <a:r>
              <a:rPr lang="en-US" sz="3100" b="1" i="1" u="sng">
                <a:solidFill>
                  <a:schemeClr val="dk1"/>
                </a:solidFill>
              </a:rPr>
              <a:t>uciones SpA</a:t>
            </a:r>
            <a:r>
              <a:rPr lang="en-US" sz="31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pSp>
        <p:nvGrpSpPr>
          <p:cNvPr id="270" name="Google Shape;270;p19"/>
          <p:cNvGrpSpPr/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71" name="Google Shape;271;p19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73" name="Google Shape;273;p19"/>
          <p:cNvSpPr/>
          <p:nvPr/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4" name="Google Shape;274;p19"/>
          <p:cNvSpPr txBox="1">
            <a:spLocks noGrp="1"/>
          </p:cNvSpPr>
          <p:nvPr>
            <p:ph type="body" idx="1"/>
          </p:nvPr>
        </p:nvSpPr>
        <p:spPr>
          <a:xfrm>
            <a:off x="590719" y="2330505"/>
            <a:ext cx="4559425" cy="3979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/>
              <a:t>Asesoría financiera inmobiliaria</a:t>
            </a: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, lo cual consiste en examinar su contexto financiero para elaborar una estrategia de compra y/o inversión que esté orientada en cumplir con sus objetivos particulares.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22860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</a:pP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275" name="Google Shape;275;p19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6" name="Google Shape;276;p19"/>
          <p:cNvSpPr/>
          <p:nvPr/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7" name="Google Shape;277;p19"/>
          <p:cNvPicPr preferRelativeResize="0"/>
          <p:nvPr/>
        </p:nvPicPr>
        <p:blipFill rotWithShape="1">
          <a:blip r:embed="rId3">
            <a:alphaModFix/>
          </a:blip>
          <a:srcRect l="921" r="1591" b="-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Google Shape;64;p2"/>
          <p:cNvSpPr txBox="1"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 b="1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Directiva AFUSAM (2024-2026)</a:t>
            </a: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793661" y="2599509"/>
            <a:ext cx="4530898" cy="3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Presidenta: Claudia Cartes González (Asistente Dental: CESFAM El Aguilucho)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Tesorera: Nathaly Espinoza Olguin (TENS: CESFAM El Aguilucho)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Secretario: Jaime Díaz Zúñiga (Odontólogo: CESFAM Alfonso Leng)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Directora: Karin Strube Lohse (Terapeuta Ocupacional: CESFAM Dr. Hernán Alessandri)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Director: Jorge Iribarren Anacona (Médico: CESFAM Dr. Hernán Alessandri)</a:t>
            </a:r>
            <a:endParaRPr/>
          </a:p>
          <a:p>
            <a:pPr marL="0" marR="0" lvl="0" indent="107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Mail: </a:t>
            </a:r>
            <a:r>
              <a:rPr lang="en-US" sz="17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afusam.2013@gmail.com</a:t>
            </a:r>
            <a:endParaRPr sz="1700" b="0" i="0" u="sng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8" name="Google Shape;68;p2"/>
          <p:cNvPicPr preferRelativeResize="0"/>
          <p:nvPr/>
        </p:nvPicPr>
        <p:blipFill rotWithShape="1">
          <a:blip r:embed="rId4">
            <a:alphaModFix/>
          </a:blip>
          <a:srcRect l="921" r="1591" b="-3"/>
          <a:stretch/>
        </p:blipFill>
        <p:spPr>
          <a:xfrm>
            <a:off x="6570886" y="2484255"/>
            <a:ext cx="3831568" cy="371424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"/>
          <p:cNvSpPr/>
          <p:nvPr/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g36d916ce29f_0_2" title="IMG-20250327-WA0001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974" y="0"/>
            <a:ext cx="1116005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8" name="Google Shape;288;p20"/>
          <p:cNvSpPr txBox="1"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Convenio </a:t>
            </a:r>
            <a:r>
              <a:rPr lang="en-US" sz="2800" b="1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Corredora de Seguros  ESPINOSA SEGUROS</a:t>
            </a:r>
            <a:endParaRPr sz="28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9" name="Google Shape;289;p20"/>
          <p:cNvGrpSpPr/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90" name="Google Shape;290;p20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92" name="Google Shape;292;p20"/>
          <p:cNvSpPr/>
          <p:nvPr/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3" name="Google Shape;293;p20"/>
          <p:cNvSpPr txBox="1">
            <a:spLocks noGrp="1"/>
          </p:cNvSpPr>
          <p:nvPr>
            <p:ph type="body" idx="1"/>
          </p:nvPr>
        </p:nvSpPr>
        <p:spPr>
          <a:xfrm>
            <a:off x="590719" y="2330505"/>
            <a:ext cx="4559425" cy="3979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Cuentan con seguros para vehículos, hogar, empresas, responsabilidad civil médica y otros.</a:t>
            </a:r>
            <a:endParaRPr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contratación de los seguros se puede realizar 100% en línea y con  orientación vía telefónica,  whatsapp  o presencial.</a:t>
            </a:r>
            <a:endParaRPr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Cel. +56 9750 43610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Cel. +56 9642 37604</a:t>
            </a:r>
            <a:br>
              <a:rPr lang="en-US" sz="1600" b="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600" b="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respinosa@espinosaseguros.cl</a:t>
            </a:r>
            <a:endParaRPr sz="1600" b="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www.espinosaseguros.cl</a:t>
            </a:r>
            <a:endParaRPr sz="1600" b="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4" name="Google Shape;294;p20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5" name="Google Shape;295;p20"/>
          <p:cNvSpPr/>
          <p:nvPr/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6" name="Google Shape;296;p20"/>
          <p:cNvPicPr preferRelativeResize="0"/>
          <p:nvPr/>
        </p:nvPicPr>
        <p:blipFill rotWithShape="1">
          <a:blip r:embed="rId5">
            <a:alphaModFix/>
          </a:blip>
          <a:srcRect l="921" r="1591" b="-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2" name="Google Shape;302;p21"/>
          <p:cNvSpPr txBox="1"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en-US" sz="37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Convenio Salón de Belleza PAPARAZZI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3" name="Google Shape;303;p21"/>
          <p:cNvGrpSpPr/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04" name="Google Shape;304;p21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5" name="Google Shape;305;p21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06" name="Google Shape;306;p21"/>
          <p:cNvSpPr/>
          <p:nvPr/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7" name="Google Shape;307;p21"/>
          <p:cNvSpPr txBox="1">
            <a:spLocks noGrp="1"/>
          </p:cNvSpPr>
          <p:nvPr>
            <p:ph type="body" idx="1"/>
          </p:nvPr>
        </p:nvSpPr>
        <p:spPr>
          <a:xfrm>
            <a:off x="590719" y="2330505"/>
            <a:ext cx="4559425" cy="3979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servicios que ofrecen son </a:t>
            </a:r>
            <a:endParaRPr/>
          </a:p>
          <a:p>
            <a:pPr marL="7239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Corte mujer, hombre y niño/a. </a:t>
            </a:r>
            <a:endParaRPr/>
          </a:p>
          <a:p>
            <a:pPr marL="7239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Barbería varón. </a:t>
            </a:r>
            <a:endParaRPr/>
          </a:p>
          <a:p>
            <a:pPr marL="7239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Servicio de color.</a:t>
            </a:r>
            <a:endParaRPr/>
          </a:p>
          <a:p>
            <a:pPr marL="7239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Botox capilar. </a:t>
            </a:r>
            <a:endParaRPr/>
          </a:p>
          <a:p>
            <a:pPr marL="7239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Tratamientos capilares. </a:t>
            </a:r>
            <a:endParaRPr/>
          </a:p>
          <a:p>
            <a:pPr marL="7239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Peinado y maquillaje (para toda ocasión). </a:t>
            </a:r>
            <a:endParaRPr/>
          </a:p>
          <a:p>
            <a:pPr marL="7239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Manicure. Pedicure. Lifting y tratamientos de pestañas.</a:t>
            </a:r>
            <a:endParaRPr/>
          </a:p>
          <a:p>
            <a:pPr marL="7239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Perfilado de cejas. Depilación facial.</a:t>
            </a:r>
            <a:endParaRPr/>
          </a:p>
          <a:p>
            <a:pPr marL="723900" lvl="1" indent="-139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191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</a:t>
            </a:r>
            <a:r>
              <a:rPr lang="en-US" sz="1400" b="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bicado en el Edificio Panorámico Av. Nueva Providencia Nº2155 Of. 408 Torre C.</a:t>
            </a:r>
            <a:endParaRPr/>
          </a:p>
        </p:txBody>
      </p:sp>
      <p:sp>
        <p:nvSpPr>
          <p:cNvPr id="308" name="Google Shape;308;p21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9" name="Google Shape;309;p21"/>
          <p:cNvSpPr/>
          <p:nvPr/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0" name="Google Shape;310;p21"/>
          <p:cNvPicPr preferRelativeResize="0"/>
          <p:nvPr/>
        </p:nvPicPr>
        <p:blipFill rotWithShape="1">
          <a:blip r:embed="rId3">
            <a:alphaModFix/>
          </a:blip>
          <a:srcRect l="921" r="1591" b="-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6d916ce29f_0_8"/>
          <p:cNvSpPr/>
          <p:nvPr/>
        </p:nvSpPr>
        <p:spPr>
          <a:xfrm>
            <a:off x="0" y="0"/>
            <a:ext cx="12192000" cy="68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6" name="Google Shape;316;g36d916ce29f_0_8"/>
          <p:cNvSpPr txBox="1">
            <a:spLocks noGrp="1"/>
          </p:cNvSpPr>
          <p:nvPr>
            <p:ph type="title"/>
          </p:nvPr>
        </p:nvSpPr>
        <p:spPr>
          <a:xfrm>
            <a:off x="589560" y="856180"/>
            <a:ext cx="4560600" cy="1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en-US" sz="37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Convenio </a:t>
            </a:r>
            <a:r>
              <a:rPr lang="en-US" sz="3700" b="1" i="1" u="sng">
                <a:solidFill>
                  <a:schemeClr val="dk1"/>
                </a:solidFill>
              </a:rPr>
              <a:t>Dimeiggs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7" name="Google Shape;317;g36d916ce29f_0_8"/>
          <p:cNvGrpSpPr/>
          <p:nvPr/>
        </p:nvGrpSpPr>
        <p:grpSpPr>
          <a:xfrm>
            <a:off x="0" y="1083484"/>
            <a:ext cx="355241" cy="673500"/>
            <a:chOff x="0" y="823811"/>
            <a:chExt cx="355241" cy="673500"/>
          </a:xfrm>
        </p:grpSpPr>
        <p:sp>
          <p:nvSpPr>
            <p:cNvPr id="318" name="Google Shape;318;g36d916ce29f_0_8"/>
            <p:cNvSpPr/>
            <p:nvPr/>
          </p:nvSpPr>
          <p:spPr>
            <a:xfrm>
              <a:off x="0" y="823811"/>
              <a:ext cx="87300" cy="67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9" name="Google Shape;319;g36d916ce29f_0_8"/>
            <p:cNvSpPr/>
            <p:nvPr/>
          </p:nvSpPr>
          <p:spPr>
            <a:xfrm>
              <a:off x="159341" y="823811"/>
              <a:ext cx="195900" cy="67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20" name="Google Shape;320;g36d916ce29f_0_8"/>
          <p:cNvSpPr/>
          <p:nvPr/>
        </p:nvSpPr>
        <p:spPr>
          <a:xfrm flipH="1">
            <a:off x="664965" y="2090569"/>
            <a:ext cx="4297800" cy="2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1" name="Google Shape;321;g36d916ce29f_0_8"/>
          <p:cNvSpPr txBox="1">
            <a:spLocks noGrp="1"/>
          </p:cNvSpPr>
          <p:nvPr>
            <p:ph type="body" idx="1"/>
          </p:nvPr>
        </p:nvSpPr>
        <p:spPr>
          <a:xfrm>
            <a:off x="590719" y="2330505"/>
            <a:ext cx="4559400" cy="3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 la compra en artículos: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23900" lvl="1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Escolares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23900" lvl="1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oficina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23900" lvl="1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Juguetería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23900" lvl="1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Accesorios de computación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23900" lvl="1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Cotillon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23900" lvl="1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Confites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23900" lvl="1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Perfumería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23900" lvl="1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Otros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Descuento: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</a:t>
            </a:r>
            <a:r>
              <a:rPr lang="en-US" sz="16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enero a Marzo: 15%</a:t>
            </a:r>
            <a:endParaRPr sz="16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</a:t>
            </a:r>
            <a:r>
              <a:rPr lang="en-US" sz="16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Abril a Diciembre: 25%</a:t>
            </a:r>
            <a:endParaRPr sz="16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Descuento no aplica al costo de envío ni a otras ofertas y promociones vigentes al momento de la compra. 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www.dimeiggs.cl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2" name="Google Shape;322;g36d916ce29f_0_8"/>
          <p:cNvSpPr/>
          <p:nvPr/>
        </p:nvSpPr>
        <p:spPr>
          <a:xfrm flipH="1">
            <a:off x="10697700" y="0"/>
            <a:ext cx="14943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3" name="Google Shape;323;g36d916ce29f_0_8"/>
          <p:cNvSpPr/>
          <p:nvPr/>
        </p:nvSpPr>
        <p:spPr>
          <a:xfrm>
            <a:off x="5685810" y="513853"/>
            <a:ext cx="6009300" cy="5834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4" name="Google Shape;324;g36d916ce29f_0_8"/>
          <p:cNvPicPr preferRelativeResize="0"/>
          <p:nvPr/>
        </p:nvPicPr>
        <p:blipFill rotWithShape="1">
          <a:blip r:embed="rId3">
            <a:alphaModFix/>
          </a:blip>
          <a:srcRect l="916" r="1598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Cuota Mortuoria</a:t>
            </a:r>
            <a:endParaRPr/>
          </a:p>
        </p:txBody>
      </p:sp>
      <p:grpSp>
        <p:nvGrpSpPr>
          <p:cNvPr id="76" name="Google Shape;76;p3"/>
          <p:cNvGrpSpPr/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7" name="Google Shape;77;p3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79" name="Google Shape;79;p3"/>
          <p:cNvSpPr/>
          <p:nvPr/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p3"/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Entrega de $100.000 por fallecimiento de PARIENTES DIRECTOS (Padres, Hijos, Hermanos, Cónyuge o Pareja)</a:t>
            </a:r>
            <a:endParaRPr/>
          </a:p>
        </p:txBody>
      </p:sp>
      <p:sp>
        <p:nvSpPr>
          <p:cNvPr id="81" name="Google Shape;81;p3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" name="Google Shape;82;p3"/>
          <p:cNvSpPr/>
          <p:nvPr/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3" name="Google Shape;83;p3"/>
          <p:cNvPicPr preferRelativeResize="0"/>
          <p:nvPr/>
        </p:nvPicPr>
        <p:blipFill rotWithShape="1">
          <a:blip r:embed="rId3">
            <a:alphaModFix/>
          </a:blip>
          <a:srcRect l="921" r="1591" b="-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Gift Card Septiembre y Diciembre</a:t>
            </a:r>
            <a:endParaRPr/>
          </a:p>
        </p:txBody>
      </p:sp>
      <p:sp>
        <p:nvSpPr>
          <p:cNvPr id="90" name="Google Shape;90;p4"/>
          <p:cNvSpPr txBox="1"/>
          <p:nvPr/>
        </p:nvSpPr>
        <p:spPr>
          <a:xfrm>
            <a:off x="599609" y="4685288"/>
            <a:ext cx="4171994" cy="103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Entrega de gift card CENCOSUD de $30.000 por fiestas patrias y de fin de año</a:t>
            </a:r>
            <a:r>
              <a:rPr lang="en-US" sz="2200" b="0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/>
          </a:p>
        </p:txBody>
      </p:sp>
      <p:grpSp>
        <p:nvGrpSpPr>
          <p:cNvPr id="91" name="Google Shape;91;p4"/>
          <p:cNvGrpSpPr/>
          <p:nvPr/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92" name="Google Shape;92;p4"/>
            <p:cNvCxnSpPr/>
            <p:nvPr/>
          </p:nvCxnSpPr>
          <p:spPr>
            <a:xfrm rot="10800000">
              <a:off x="329184" y="5777809"/>
              <a:ext cx="521208" cy="0"/>
            </a:xfrm>
            <a:prstGeom prst="straightConnector1">
              <a:avLst/>
            </a:prstGeom>
            <a:noFill/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3" name="Google Shape;93;p4"/>
            <p:cNvSpPr/>
            <p:nvPr/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94" name="Google Shape;94;p4"/>
          <p:cNvSpPr/>
          <p:nvPr/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5" name="Google Shape;95;p4"/>
          <p:cNvPicPr preferRelativeResize="0"/>
          <p:nvPr/>
        </p:nvPicPr>
        <p:blipFill rotWithShape="1">
          <a:blip r:embed="rId3">
            <a:alphaModFix/>
          </a:blip>
          <a:srcRect l="703" r="1372" b="-2"/>
          <a:stretch/>
        </p:blipFill>
        <p:spPr>
          <a:xfrm>
            <a:off x="5640572" y="667301"/>
            <a:ext cx="5608830" cy="5412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5"/>
          <p:cNvSpPr txBox="1"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Gift Card Nacimiento</a:t>
            </a:r>
            <a:endParaRPr/>
          </a:p>
        </p:txBody>
      </p:sp>
      <p:sp>
        <p:nvSpPr>
          <p:cNvPr id="102" name="Google Shape;102;p5"/>
          <p:cNvSpPr txBox="1"/>
          <p:nvPr/>
        </p:nvSpPr>
        <p:spPr>
          <a:xfrm>
            <a:off x="599609" y="4685288"/>
            <a:ext cx="4171994" cy="103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Entrega de gift card CENCOSUD de $100.000 por nacimiento de hijo. </a:t>
            </a:r>
            <a:endParaRPr/>
          </a:p>
        </p:txBody>
      </p:sp>
      <p:grpSp>
        <p:nvGrpSpPr>
          <p:cNvPr id="103" name="Google Shape;103;p5"/>
          <p:cNvGrpSpPr/>
          <p:nvPr/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04" name="Google Shape;104;p5"/>
            <p:cNvCxnSpPr/>
            <p:nvPr/>
          </p:nvCxnSpPr>
          <p:spPr>
            <a:xfrm rot="10800000">
              <a:off x="329184" y="5777809"/>
              <a:ext cx="521208" cy="0"/>
            </a:xfrm>
            <a:prstGeom prst="straightConnector1">
              <a:avLst/>
            </a:prstGeom>
            <a:noFill/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5" name="Google Shape;105;p5"/>
            <p:cNvSpPr/>
            <p:nvPr/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06" name="Google Shape;106;p5"/>
          <p:cNvSpPr/>
          <p:nvPr/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7" name="Google Shape;107;p5"/>
          <p:cNvPicPr preferRelativeResize="0"/>
          <p:nvPr/>
        </p:nvPicPr>
        <p:blipFill rotWithShape="1">
          <a:blip r:embed="rId3">
            <a:alphaModFix/>
          </a:blip>
          <a:srcRect l="703" r="1372" b="-2"/>
          <a:stretch/>
        </p:blipFill>
        <p:spPr>
          <a:xfrm>
            <a:off x="5640572" y="667301"/>
            <a:ext cx="5608830" cy="5412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6"/>
          <p:cNvSpPr txBox="1"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Cuota Solidaria</a:t>
            </a:r>
            <a:endParaRPr/>
          </a:p>
        </p:txBody>
      </p:sp>
      <p:sp>
        <p:nvSpPr>
          <p:cNvPr id="114" name="Google Shape;114;p6"/>
          <p:cNvSpPr txBox="1"/>
          <p:nvPr/>
        </p:nvSpPr>
        <p:spPr>
          <a:xfrm>
            <a:off x="599609" y="4685288"/>
            <a:ext cx="4171994" cy="103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Entrega de aporte de $300.000 por enfermedad catastrófica</a:t>
            </a:r>
            <a:r>
              <a:rPr lang="en-US" sz="2200" b="1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/>
          </a:p>
        </p:txBody>
      </p:sp>
      <p:grpSp>
        <p:nvGrpSpPr>
          <p:cNvPr id="115" name="Google Shape;115;p6"/>
          <p:cNvGrpSpPr/>
          <p:nvPr/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16" name="Google Shape;116;p6"/>
            <p:cNvCxnSpPr/>
            <p:nvPr/>
          </p:nvCxnSpPr>
          <p:spPr>
            <a:xfrm rot="10800000">
              <a:off x="329184" y="5777809"/>
              <a:ext cx="521208" cy="0"/>
            </a:xfrm>
            <a:prstGeom prst="straightConnector1">
              <a:avLst/>
            </a:prstGeom>
            <a:noFill/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7" name="Google Shape;117;p6"/>
            <p:cNvSpPr/>
            <p:nvPr/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18" name="Google Shape;118;p6"/>
          <p:cNvSpPr/>
          <p:nvPr/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9" name="Google Shape;119;p6"/>
          <p:cNvPicPr preferRelativeResize="0"/>
          <p:nvPr/>
        </p:nvPicPr>
        <p:blipFill rotWithShape="1">
          <a:blip r:embed="rId3">
            <a:alphaModFix/>
          </a:blip>
          <a:srcRect l="703" r="1372" b="-2"/>
          <a:stretch/>
        </p:blipFill>
        <p:spPr>
          <a:xfrm>
            <a:off x="5640572" y="667301"/>
            <a:ext cx="5608830" cy="5412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</a:pPr>
            <a:r>
              <a:rPr lang="en-US" sz="4700" b="1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Pasantías Internacionales</a:t>
            </a:r>
            <a:endParaRPr/>
          </a:p>
        </p:txBody>
      </p:sp>
      <p:sp>
        <p:nvSpPr>
          <p:cNvPr id="126" name="Google Shape;126;p7"/>
          <p:cNvSpPr txBox="1"/>
          <p:nvPr/>
        </p:nvSpPr>
        <p:spPr>
          <a:xfrm>
            <a:off x="599609" y="4685288"/>
            <a:ext cx="4171994" cy="103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Entrega de aporte de $100.000 por pasantías al extranjero</a:t>
            </a:r>
            <a:r>
              <a:rPr lang="en-US" sz="2200" b="1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/>
          </a:p>
        </p:txBody>
      </p:sp>
      <p:grpSp>
        <p:nvGrpSpPr>
          <p:cNvPr id="127" name="Google Shape;127;p7"/>
          <p:cNvGrpSpPr/>
          <p:nvPr/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28" name="Google Shape;128;p7"/>
            <p:cNvCxnSpPr/>
            <p:nvPr/>
          </p:nvCxnSpPr>
          <p:spPr>
            <a:xfrm rot="10800000">
              <a:off x="329184" y="5777809"/>
              <a:ext cx="521208" cy="0"/>
            </a:xfrm>
            <a:prstGeom prst="straightConnector1">
              <a:avLst/>
            </a:prstGeom>
            <a:noFill/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9" name="Google Shape;129;p7"/>
            <p:cNvSpPr/>
            <p:nvPr/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30" name="Google Shape;130;p7"/>
          <p:cNvSpPr/>
          <p:nvPr/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1" name="Google Shape;131;p7"/>
          <p:cNvPicPr preferRelativeResize="0"/>
          <p:nvPr/>
        </p:nvPicPr>
        <p:blipFill rotWithShape="1">
          <a:blip r:embed="rId3">
            <a:alphaModFix/>
          </a:blip>
          <a:srcRect l="703" r="1372" b="-2"/>
          <a:stretch/>
        </p:blipFill>
        <p:spPr>
          <a:xfrm>
            <a:off x="5640572" y="667301"/>
            <a:ext cx="5608830" cy="5412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Calibri"/>
              <a:buNone/>
            </a:pPr>
            <a:r>
              <a:rPr lang="en-US" sz="5600" b="1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Fallecimiento Asociado</a:t>
            </a:r>
            <a:endParaRPr/>
          </a:p>
        </p:txBody>
      </p:sp>
      <p:sp>
        <p:nvSpPr>
          <p:cNvPr id="138" name="Google Shape;138;p8"/>
          <p:cNvSpPr txBox="1"/>
          <p:nvPr/>
        </p:nvSpPr>
        <p:spPr>
          <a:xfrm>
            <a:off x="599609" y="4685288"/>
            <a:ext cx="4171994" cy="103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Entrega de aporte de $500.000 a la familia del asociado por fallecimiento. </a:t>
            </a:r>
            <a:endParaRPr/>
          </a:p>
        </p:txBody>
      </p:sp>
      <p:grpSp>
        <p:nvGrpSpPr>
          <p:cNvPr id="139" name="Google Shape;139;p8"/>
          <p:cNvGrpSpPr/>
          <p:nvPr/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40" name="Google Shape;140;p8"/>
            <p:cNvCxnSpPr/>
            <p:nvPr/>
          </p:nvCxnSpPr>
          <p:spPr>
            <a:xfrm rot="10800000">
              <a:off x="329184" y="5777809"/>
              <a:ext cx="521208" cy="0"/>
            </a:xfrm>
            <a:prstGeom prst="straightConnector1">
              <a:avLst/>
            </a:prstGeom>
            <a:noFill/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1" name="Google Shape;141;p8"/>
            <p:cNvSpPr/>
            <p:nvPr/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42" name="Google Shape;142;p8"/>
          <p:cNvSpPr/>
          <p:nvPr/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3" name="Google Shape;143;p8"/>
          <p:cNvPicPr preferRelativeResize="0"/>
          <p:nvPr/>
        </p:nvPicPr>
        <p:blipFill rotWithShape="1">
          <a:blip r:embed="rId3">
            <a:alphaModFix/>
          </a:blip>
          <a:srcRect l="703" r="1372" b="-2"/>
          <a:stretch/>
        </p:blipFill>
        <p:spPr>
          <a:xfrm>
            <a:off x="5640572" y="667301"/>
            <a:ext cx="5608830" cy="5412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Matrimonio</a:t>
            </a:r>
            <a:endParaRPr/>
          </a:p>
        </p:txBody>
      </p:sp>
      <p:sp>
        <p:nvSpPr>
          <p:cNvPr id="150" name="Google Shape;150;p9"/>
          <p:cNvSpPr txBox="1"/>
          <p:nvPr/>
        </p:nvSpPr>
        <p:spPr>
          <a:xfrm>
            <a:off x="599609" y="4685288"/>
            <a:ext cx="4171994" cy="103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Entrega de aporte de $100.000 por matrimonio o Acuerdo de Unión Civil. </a:t>
            </a:r>
            <a:endParaRPr/>
          </a:p>
        </p:txBody>
      </p:sp>
      <p:grpSp>
        <p:nvGrpSpPr>
          <p:cNvPr id="151" name="Google Shape;151;p9"/>
          <p:cNvGrpSpPr/>
          <p:nvPr/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52" name="Google Shape;152;p9"/>
            <p:cNvCxnSpPr/>
            <p:nvPr/>
          </p:nvCxnSpPr>
          <p:spPr>
            <a:xfrm rot="10800000">
              <a:off x="329184" y="5777809"/>
              <a:ext cx="521208" cy="0"/>
            </a:xfrm>
            <a:prstGeom prst="straightConnector1">
              <a:avLst/>
            </a:prstGeom>
            <a:noFill/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3" name="Google Shape;153;p9"/>
            <p:cNvSpPr/>
            <p:nvPr/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54" name="Google Shape;154;p9"/>
          <p:cNvSpPr/>
          <p:nvPr/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5" name="Google Shape;155;p9"/>
          <p:cNvPicPr preferRelativeResize="0"/>
          <p:nvPr/>
        </p:nvPicPr>
        <p:blipFill rotWithShape="1">
          <a:blip r:embed="rId3">
            <a:alphaModFix/>
          </a:blip>
          <a:srcRect l="703" r="1372" b="-2"/>
          <a:stretch/>
        </p:blipFill>
        <p:spPr>
          <a:xfrm>
            <a:off x="5640572" y="667301"/>
            <a:ext cx="5608830" cy="5412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</Words>
  <Application>Microsoft Office PowerPoint</Application>
  <PresentationFormat>Panorámica</PresentationFormat>
  <Paragraphs>103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Presentación de PowerPoint</vt:lpstr>
      <vt:lpstr>Directiva AFUSAM (2024-2026)</vt:lpstr>
      <vt:lpstr>Cuota Mortuoria</vt:lpstr>
      <vt:lpstr>Gift Card Septiembre y Diciembre</vt:lpstr>
      <vt:lpstr>Gift Card Nacimiento</vt:lpstr>
      <vt:lpstr>Cuota Solidaria</vt:lpstr>
      <vt:lpstr>Pasantías Internacionales</vt:lpstr>
      <vt:lpstr>Fallecimiento Asociado</vt:lpstr>
      <vt:lpstr>Matrimonio</vt:lpstr>
      <vt:lpstr>Bono de Apoyo Social</vt:lpstr>
      <vt:lpstr>Abogado</vt:lpstr>
      <vt:lpstr>Gas</vt:lpstr>
      <vt:lpstr>Coopeuch</vt:lpstr>
      <vt:lpstr>Convenio Banco de Chile</vt:lpstr>
      <vt:lpstr>Presentación de PowerPoint</vt:lpstr>
      <vt:lpstr>Convenio Funeraria Martínez (FRODESAP)</vt:lpstr>
      <vt:lpstr>Convenio La Popular</vt:lpstr>
      <vt:lpstr>Convenio del maní al Completo</vt:lpstr>
      <vt:lpstr>Convenio Altacima Soluciones SpA </vt:lpstr>
      <vt:lpstr>Presentación de PowerPoint</vt:lpstr>
      <vt:lpstr>Convenio Corredora de Seguros  ESPINOSA SEGUROS</vt:lpstr>
      <vt:lpstr>Convenio Salón de Belleza PAPARAZZI</vt:lpstr>
      <vt:lpstr>Convenio Dimeiggs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Rodrigo Iribarren Anacona</dc:creator>
  <cp:lastModifiedBy>Jorge Iribarren</cp:lastModifiedBy>
  <cp:revision>2</cp:revision>
  <dcterms:modified xsi:type="dcterms:W3CDTF">2025-08-18T19:28:59Z</dcterms:modified>
</cp:coreProperties>
</file>