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2" r:id="rId19"/>
    <p:sldId id="273" r:id="rId20"/>
    <p:sldId id="276" r:id="rId21"/>
    <p:sldId id="275" r:id="rId22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o del título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12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3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21" name="Nivel de texto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22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o del título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Texto del título</a:t>
            </a:r>
          </a:p>
        </p:txBody>
      </p:sp>
      <p:sp>
        <p:nvSpPr>
          <p:cNvPr id="30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1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9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48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9" name="Marcador de texto 4"/>
          <p:cNvSpPr>
            <a:spLocks noGrp="1"/>
          </p:cNvSpPr>
          <p:nvPr>
            <p:ph type="body" sz="quarter" idx="21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o del títu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58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73" name="Nivel de texto 1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74" name="Marcador de texto 3"/>
          <p:cNvSpPr>
            <a:spLocks noGrp="1"/>
          </p:cNvSpPr>
          <p:nvPr>
            <p:ph type="body" sz="quarter" idx="2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o del título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Texto del título</a:t>
            </a:r>
          </a:p>
        </p:txBody>
      </p:sp>
      <p:sp>
        <p:nvSpPr>
          <p:cNvPr id="83" name="Marcador de posición de imagen 2"/>
          <p:cNvSpPr>
            <a:spLocks noGrp="1"/>
          </p:cNvSpPr>
          <p:nvPr>
            <p:ph type="pic" sz="half" idx="2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Nivel de texto 1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85" name="Número de diapositiva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del títul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3" name="Nivel de texto 1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4" name="Número de diapositiva"/>
          <p:cNvSpPr txBox="1">
            <a:spLocks noGrp="1"/>
          </p:cNvSpPr>
          <p:nvPr>
            <p:ph type="sldNum" sz="quarter" idx="2"/>
          </p:nvPr>
        </p:nvSpPr>
        <p:spPr>
          <a:xfrm>
            <a:off x="11095181" y="6414762"/>
            <a:ext cx="258621" cy="248301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afusam.2013@gmail.com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ángulo 4"/>
          <p:cNvSpPr txBox="1"/>
          <p:nvPr/>
        </p:nvSpPr>
        <p:spPr>
          <a:xfrm>
            <a:off x="1742945" y="1582947"/>
            <a:ext cx="8706105" cy="790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5400" b="1">
                <a:ln w="13461" cap="flat">
                  <a:solidFill>
                    <a:srgbClr val="FFFFFF"/>
                  </a:solidFill>
                  <a:prstDash val="solid"/>
                  <a:round/>
                </a:ln>
                <a:solidFill>
                  <a:srgbClr val="262626"/>
                </a:solidFill>
                <a:effectLst>
                  <a:outerShdw dist="38100" dir="2700000" rotWithShape="0">
                    <a:schemeClr val="accent5"/>
                  </a:outerShdw>
                </a:effectLst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Beneficios Asociados AFUSAM</a:t>
            </a:r>
          </a:p>
        </p:txBody>
      </p:sp>
      <p:pic>
        <p:nvPicPr>
          <p:cNvPr id="95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5837" y="2974094"/>
            <a:ext cx="2600327" cy="2592389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CuadroTexto 5"/>
          <p:cNvSpPr txBox="1"/>
          <p:nvPr/>
        </p:nvSpPr>
        <p:spPr>
          <a:xfrm>
            <a:off x="5295446" y="5807245"/>
            <a:ext cx="1601109" cy="3924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 b="1" i="1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Desde 1995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Matrimonio</a:t>
            </a:r>
            <a:endParaRPr b="1" dirty="0"/>
          </a:p>
        </p:txBody>
      </p:sp>
      <p:sp>
        <p:nvSpPr>
          <p:cNvPr id="131" name="CuadroTexto 4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Entrega de aporte de $100.000 por matrimonio o Acuerdo de Unión Civil. </a:t>
            </a:r>
          </a:p>
        </p:txBody>
      </p:sp>
      <p:pic>
        <p:nvPicPr>
          <p:cNvPr id="132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3284982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Este bono se otorgará ante los siguientes siniestros:…"/>
          <p:cNvSpPr txBox="1"/>
          <p:nvPr/>
        </p:nvSpPr>
        <p:spPr>
          <a:xfrm>
            <a:off x="373711" y="1475812"/>
            <a:ext cx="11444579" cy="24199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Este bono se otorgará ante los siguientes siniestros:</a:t>
            </a:r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- Incendio.</a:t>
            </a:r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- Daños materiales causados por rotura de cañería o por desbordamiento de estanques matrices.</a:t>
            </a:r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- Daños materiales a consecuencia directa de desorden público.</a:t>
            </a:r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defTabSz="457200">
              <a:defRPr sz="2000">
                <a:solidFill>
                  <a:srgbClr val="222222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El monto a otorgar será de $100.000 y la manera de comprobar será mediante imágenes de lo siniestrado acompañado de una declaración simple.</a:t>
            </a:r>
          </a:p>
        </p:txBody>
      </p:sp>
      <p:sp>
        <p:nvSpPr>
          <p:cNvPr id="135" name="Bono de Apoyo Socia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Bono de </a:t>
            </a:r>
            <a:r>
              <a:rPr b="1" dirty="0" err="1"/>
              <a:t>Apoyo</a:t>
            </a:r>
            <a:r>
              <a:rPr b="1" dirty="0"/>
              <a:t> Social</a:t>
            </a:r>
          </a:p>
        </p:txBody>
      </p:sp>
      <p:pic>
        <p:nvPicPr>
          <p:cNvPr id="136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7424" y="4196927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Abogado</a:t>
            </a:r>
          </a:p>
        </p:txBody>
      </p:sp>
      <p:sp>
        <p:nvSpPr>
          <p:cNvPr id="139" name="CuadroTexto 4"/>
          <p:cNvSpPr txBox="1"/>
          <p:nvPr/>
        </p:nvSpPr>
        <p:spPr>
          <a:xfrm>
            <a:off x="852021" y="1527881"/>
            <a:ext cx="10092075" cy="2602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Contamos con un abogado al que puedes acudir ante cualquier problema o consulta laboral.</a:t>
            </a:r>
          </a:p>
          <a:p>
            <a:pPr algn="ctr">
              <a:defRPr sz="2400" b="1">
                <a:latin typeface="+mj-lt"/>
                <a:ea typeface="+mj-ea"/>
                <a:cs typeface="+mj-cs"/>
                <a:sym typeface="Calibri"/>
              </a:defRPr>
            </a:pPr>
            <a:r>
              <a:t>Leonardo Espinoza Acosta</a:t>
            </a:r>
          </a:p>
          <a:p>
            <a:pPr algn="ctr">
              <a:defRPr sz="2400">
                <a:solidFill>
                  <a:srgbClr val="FE1811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Abogado</a:t>
            </a:r>
          </a:p>
          <a:p>
            <a:pPr algn="ctr">
              <a:defRPr sz="2400">
                <a:solidFill>
                  <a:srgbClr val="FE1811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Magister Derecho Publico</a:t>
            </a:r>
          </a:p>
          <a:p>
            <a:pPr algn="ctr">
              <a:defRPr sz="2400">
                <a:solidFill>
                  <a:srgbClr val="FE1811"/>
                </a:solidFill>
                <a:latin typeface="+mj-lt"/>
                <a:ea typeface="+mj-ea"/>
                <a:cs typeface="+mj-cs"/>
                <a:sym typeface="Calibri"/>
              </a:defRPr>
            </a:pPr>
            <a:r>
              <a:t>Diplomado en Derecho Administrativo</a:t>
            </a:r>
          </a:p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Para comunicarse con él, realizar solicitud a cualquier integrante de la Directiva. </a:t>
            </a:r>
          </a:p>
        </p:txBody>
      </p:sp>
      <p:pic>
        <p:nvPicPr>
          <p:cNvPr id="140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65606" y="4134618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Gas</a:t>
            </a:r>
          </a:p>
        </p:txBody>
      </p:sp>
      <p:sp>
        <p:nvSpPr>
          <p:cNvPr id="143" name="CuadroTexto 4"/>
          <p:cNvSpPr txBox="1"/>
          <p:nvPr/>
        </p:nvSpPr>
        <p:spPr>
          <a:xfrm>
            <a:off x="838197" y="1818165"/>
            <a:ext cx="10092075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Precios</a:t>
            </a:r>
            <a:r>
              <a:rPr dirty="0"/>
              <a:t> </a:t>
            </a:r>
            <a:r>
              <a:rPr dirty="0" err="1"/>
              <a:t>preferenciales</a:t>
            </a:r>
            <a:r>
              <a:rPr dirty="0"/>
              <a:t>, </a:t>
            </a:r>
            <a:r>
              <a:rPr dirty="0" err="1"/>
              <a:t>aproximadamente</a:t>
            </a:r>
            <a:r>
              <a:rPr dirty="0"/>
              <a:t> 25 a 30% (de 5.000 a 30.000) </a:t>
            </a:r>
            <a:r>
              <a:rPr dirty="0" err="1"/>
              <a:t>más</a:t>
            </a:r>
            <a:r>
              <a:rPr dirty="0"/>
              <a:t> </a:t>
            </a:r>
            <a:r>
              <a:rPr dirty="0" err="1"/>
              <a:t>baratos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el</a:t>
            </a:r>
            <a:r>
              <a:rPr dirty="0"/>
              <a:t> gas de 5, 11, 15 y 45 Kg. </a:t>
            </a:r>
          </a:p>
          <a:p>
            <a:pPr algn="just">
              <a:defRPr sz="2400">
                <a:latin typeface="+mj-lt"/>
                <a:ea typeface="+mj-ea"/>
                <a:cs typeface="+mj-cs"/>
                <a:sym typeface="Calibri"/>
              </a:defRPr>
            </a:pPr>
            <a:endParaRPr dirty="0"/>
          </a:p>
          <a:p>
            <a:pPr algn="just"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Aba</a:t>
            </a:r>
            <a:r>
              <a:rPr lang="es-CL" dirty="0"/>
              <a:t>s</a:t>
            </a:r>
            <a:r>
              <a:rPr dirty="0" err="1"/>
              <a:t>tible</a:t>
            </a:r>
            <a:r>
              <a:rPr dirty="0"/>
              <a:t> y </a:t>
            </a:r>
            <a:r>
              <a:rPr dirty="0" err="1"/>
              <a:t>Lipigas</a:t>
            </a:r>
            <a:r>
              <a:rPr dirty="0"/>
              <a:t>.</a:t>
            </a:r>
          </a:p>
        </p:txBody>
      </p:sp>
      <p:pic>
        <p:nvPicPr>
          <p:cNvPr id="14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7" y="3573016"/>
            <a:ext cx="2597152" cy="2590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Coopeuch</a:t>
            </a:r>
            <a:endParaRPr b="1" dirty="0"/>
          </a:p>
        </p:txBody>
      </p:sp>
      <p:sp>
        <p:nvSpPr>
          <p:cNvPr id="147" name="CuadroTexto 4"/>
          <p:cNvSpPr txBox="1"/>
          <p:nvPr/>
        </p:nvSpPr>
        <p:spPr>
          <a:xfrm>
            <a:off x="838197" y="1818165"/>
            <a:ext cx="10092075" cy="760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Posibilidad de solicitar créditos con Coopeuch con arancel preferencial de tasa de interés.</a:t>
            </a:r>
          </a:p>
        </p:txBody>
      </p:sp>
      <p:pic>
        <p:nvPicPr>
          <p:cNvPr id="14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7" y="3444875"/>
            <a:ext cx="2597152" cy="259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Convenio</a:t>
            </a:r>
            <a:r>
              <a:rPr b="1" dirty="0"/>
              <a:t> Banco de Chile</a:t>
            </a:r>
          </a:p>
        </p:txBody>
      </p:sp>
      <p:sp>
        <p:nvSpPr>
          <p:cNvPr id="151" name="CuadroTexto 4"/>
          <p:cNvSpPr txBox="1"/>
          <p:nvPr/>
        </p:nvSpPr>
        <p:spPr>
          <a:xfrm>
            <a:off x="838197" y="1818165"/>
            <a:ext cx="10092075" cy="3583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marL="457200" indent="-317500" defTabSz="457200">
              <a:buClr>
                <a:srgbClr val="002060"/>
              </a:buClr>
              <a:buSzPct val="100000"/>
              <a:buFont typeface="Helvetica"/>
              <a:buChar char="•"/>
              <a:defRPr sz="2100"/>
            </a:pPr>
            <a:r>
              <a:t>Los Planes de Cuenta Corriente cuentan con Línea de Crédito, Tarjeta de Débito y Tarjeta de Crédito.</a:t>
            </a:r>
          </a:p>
          <a:p>
            <a:pPr marL="457200" indent="-317500" defTabSz="457200">
              <a:buClr>
                <a:srgbClr val="002060"/>
              </a:buClr>
              <a:buSzPct val="100000"/>
              <a:buFont typeface="Helvetica"/>
              <a:buChar char="•"/>
              <a:defRPr sz="2100"/>
            </a:pPr>
            <a:r>
              <a:t>Contempla 6 meses sin cobro de comisión por Mantención de Cuenta Corriente. A partir del mes 7, se puede mantener la gratuidad sí se abona la Remuneración en la Cuenta Corriente del Banco de Chile, o bien sí se abona una totalidad en el mes de $500.000, además se debe mantener activa la Tarjeta de Crédito (Plan Valle).</a:t>
            </a:r>
          </a:p>
          <a:p>
            <a:pPr marL="457200" indent="-317500" defTabSz="457200">
              <a:buClr>
                <a:srgbClr val="002060"/>
              </a:buClr>
              <a:buSzPct val="100000"/>
              <a:buFont typeface="Helvetica"/>
              <a:buChar char="•"/>
              <a:defRPr sz="2100"/>
            </a:pPr>
            <a:r>
              <a:t>El Convenio tiene Cobertura para los nuevos clientes del Banco de Chile y para los funcionarios que ya cuenten con su Cuenta Corriente y que deseen acogerse a dicho Convenio.</a:t>
            </a:r>
          </a:p>
          <a:p>
            <a:pPr marL="457200" indent="-317500" defTabSz="457200">
              <a:buClr>
                <a:srgbClr val="002060"/>
              </a:buClr>
              <a:buSzPct val="100000"/>
              <a:buFont typeface="Helvetica"/>
              <a:buChar char="•"/>
              <a:defRPr sz="2100"/>
            </a:pPr>
            <a:r>
              <a:t>Descuento en Créditos de Consumo sobre tasa de pizarra.</a:t>
            </a: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image-6.png" descr="image-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17"/>
            <a:ext cx="12192001" cy="683896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Convenio</a:t>
            </a:r>
            <a:r>
              <a:rPr b="1" dirty="0"/>
              <a:t> </a:t>
            </a:r>
            <a:r>
              <a:rPr b="1" dirty="0" err="1"/>
              <a:t>Funeraria</a:t>
            </a:r>
            <a:r>
              <a:rPr b="1" dirty="0"/>
              <a:t> Martínez (F</a:t>
            </a:r>
            <a:r>
              <a:rPr lang="es-CL" b="1" dirty="0"/>
              <a:t>RODESAP</a:t>
            </a:r>
            <a:r>
              <a:rPr b="1" dirty="0"/>
              <a:t>)</a:t>
            </a:r>
          </a:p>
        </p:txBody>
      </p:sp>
      <p:pic>
        <p:nvPicPr>
          <p:cNvPr id="164" name="Convenio funeraria 1.jpg" descr="Convenio funeraria 1.jpg"/>
          <p:cNvPicPr>
            <a:picLocks noChangeAspect="1"/>
          </p:cNvPicPr>
          <p:nvPr/>
        </p:nvPicPr>
        <p:blipFill>
          <a:blip r:embed="rId2"/>
          <a:srcRect t="56120"/>
          <a:stretch>
            <a:fillRect/>
          </a:stretch>
        </p:blipFill>
        <p:spPr>
          <a:xfrm>
            <a:off x="5387146" y="1727072"/>
            <a:ext cx="6680604" cy="4146961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Convenio funeraria 1.jpg" descr="Convenio funeraria 1.jpg"/>
          <p:cNvPicPr>
            <a:picLocks noChangeAspect="1"/>
          </p:cNvPicPr>
          <p:nvPr/>
        </p:nvPicPr>
        <p:blipFill>
          <a:blip r:embed="rId2"/>
          <a:srcRect b="43593"/>
          <a:stretch>
            <a:fillRect/>
          </a:stretch>
        </p:blipFill>
        <p:spPr>
          <a:xfrm>
            <a:off x="125079" y="1727073"/>
            <a:ext cx="5196588" cy="4146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Convenio</a:t>
            </a:r>
            <a:r>
              <a:rPr b="1" dirty="0"/>
              <a:t> La Popular</a:t>
            </a:r>
          </a:p>
        </p:txBody>
      </p:sp>
      <p:sp>
        <p:nvSpPr>
          <p:cNvPr id="156" name="CuadroTexto 4"/>
          <p:cNvSpPr txBox="1"/>
          <p:nvPr/>
        </p:nvSpPr>
        <p:spPr>
          <a:xfrm>
            <a:off x="668374" y="1523537"/>
            <a:ext cx="10855251" cy="2926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La Popular: Jose Manuel Infante 1232, Providencia.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endParaRPr/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- 15% de descuento en compras en la sucursal.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- El descuento se aplicará al consumo personal del beneficiario, previa identificación en caja.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- Podrá ser utilizado únicamente de lunes a viernes en horario de atención normal de la sucursal. De 8:00 a 22:30hrs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t>- No acumulable con otras promociones.</a:t>
            </a:r>
          </a:p>
        </p:txBody>
      </p:sp>
      <p:pic>
        <p:nvPicPr>
          <p:cNvPr id="157" name="Picture 2" descr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95964" y="4611865"/>
            <a:ext cx="2000072" cy="19951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Convenio</a:t>
            </a:r>
            <a:r>
              <a:rPr b="1" dirty="0"/>
              <a:t> del </a:t>
            </a:r>
            <a:r>
              <a:rPr b="1" dirty="0" err="1"/>
              <a:t>maní</a:t>
            </a:r>
            <a:r>
              <a:rPr b="1" dirty="0"/>
              <a:t> al </a:t>
            </a:r>
            <a:r>
              <a:rPr b="1" dirty="0" err="1"/>
              <a:t>Completo</a:t>
            </a:r>
            <a:endParaRPr b="1" dirty="0"/>
          </a:p>
        </p:txBody>
      </p:sp>
      <p:sp>
        <p:nvSpPr>
          <p:cNvPr id="160" name="CuadroTexto 4"/>
          <p:cNvSpPr txBox="1"/>
          <p:nvPr/>
        </p:nvSpPr>
        <p:spPr>
          <a:xfrm>
            <a:off x="668374" y="1523537"/>
            <a:ext cx="10855251" cy="15696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lang="es-CL" dirty="0"/>
              <a:t>U</a:t>
            </a:r>
            <a:r>
              <a:rPr dirty="0" err="1"/>
              <a:t>bicado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Jose Manuel Infante </a:t>
            </a:r>
            <a:r>
              <a:rPr dirty="0" err="1"/>
              <a:t>esquina</a:t>
            </a:r>
            <a:r>
              <a:rPr dirty="0"/>
              <a:t> Santa Isabel, Providencia.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endParaRPr dirty="0"/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- 10% de </a:t>
            </a:r>
            <a:r>
              <a:rPr dirty="0" err="1"/>
              <a:t>descuento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</a:t>
            </a:r>
            <a:r>
              <a:rPr dirty="0" err="1"/>
              <a:t>compras</a:t>
            </a:r>
            <a:r>
              <a:rPr dirty="0"/>
              <a:t> </a:t>
            </a:r>
            <a:r>
              <a:rPr dirty="0" err="1"/>
              <a:t>en</a:t>
            </a:r>
            <a:r>
              <a:rPr dirty="0"/>
              <a:t> la </a:t>
            </a:r>
            <a:r>
              <a:rPr dirty="0" err="1"/>
              <a:t>sucursal</a:t>
            </a:r>
            <a:r>
              <a:rPr dirty="0"/>
              <a:t>.</a:t>
            </a:r>
          </a:p>
          <a:p>
            <a:pPr algn="just" defTabSz="457200">
              <a:defRPr sz="2400">
                <a:latin typeface="Arial"/>
                <a:ea typeface="Arial"/>
                <a:cs typeface="Arial"/>
                <a:sym typeface="Arial"/>
              </a:defRPr>
            </a:pPr>
            <a:r>
              <a:rPr dirty="0"/>
              <a:t>- Para acceder, se </a:t>
            </a:r>
            <a:r>
              <a:rPr dirty="0" err="1"/>
              <a:t>debe</a:t>
            </a:r>
            <a:r>
              <a:rPr dirty="0"/>
              <a:t> </a:t>
            </a:r>
            <a:r>
              <a:rPr dirty="0" err="1"/>
              <a:t>mostrar</a:t>
            </a:r>
            <a:r>
              <a:rPr dirty="0"/>
              <a:t> la </a:t>
            </a:r>
            <a:r>
              <a:rPr dirty="0" err="1"/>
              <a:t>credencial</a:t>
            </a:r>
            <a:r>
              <a:rPr dirty="0"/>
              <a:t> de socio/a.</a:t>
            </a:r>
          </a:p>
        </p:txBody>
      </p:sp>
      <p:pic>
        <p:nvPicPr>
          <p:cNvPr id="161" name="Picture 2" descr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095964" y="4611865"/>
            <a:ext cx="2000072" cy="199518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Directiva</a:t>
            </a:r>
            <a:r>
              <a:rPr b="1" dirty="0"/>
              <a:t> AFUSAM (202</a:t>
            </a:r>
            <a:r>
              <a:rPr lang="es-CL" b="1" dirty="0"/>
              <a:t>4</a:t>
            </a:r>
            <a:r>
              <a:rPr b="1" dirty="0"/>
              <a:t>-202</a:t>
            </a:r>
            <a:r>
              <a:rPr lang="es-CL" b="1" dirty="0"/>
              <a:t>6</a:t>
            </a:r>
            <a:r>
              <a:rPr b="1" dirty="0"/>
              <a:t>)</a:t>
            </a:r>
          </a:p>
        </p:txBody>
      </p:sp>
      <p:sp>
        <p:nvSpPr>
          <p:cNvPr id="99" name="CuadroTexto 5"/>
          <p:cNvSpPr txBox="1"/>
          <p:nvPr/>
        </p:nvSpPr>
        <p:spPr>
          <a:xfrm>
            <a:off x="837636" y="1818165"/>
            <a:ext cx="10092075" cy="30469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 b="1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President</a:t>
            </a:r>
            <a:r>
              <a:rPr lang="es-CL" dirty="0"/>
              <a:t>a</a:t>
            </a:r>
            <a:r>
              <a:rPr dirty="0"/>
              <a:t>: </a:t>
            </a:r>
            <a:r>
              <a:rPr lang="es-CL" dirty="0"/>
              <a:t>Claudia Cartes González </a:t>
            </a:r>
            <a:r>
              <a:rPr dirty="0"/>
              <a:t>(</a:t>
            </a:r>
            <a:r>
              <a:rPr lang="es-CL" dirty="0"/>
              <a:t>TONS: </a:t>
            </a:r>
            <a:r>
              <a:rPr dirty="0"/>
              <a:t>CESFAM </a:t>
            </a:r>
            <a:r>
              <a:rPr lang="es-CL" dirty="0"/>
              <a:t>El Aguilucho</a:t>
            </a:r>
            <a:r>
              <a:rPr dirty="0"/>
              <a:t>)</a:t>
            </a:r>
          </a:p>
          <a:p>
            <a:pPr>
              <a:defRPr sz="2400" b="1" i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Tesorer</a:t>
            </a:r>
            <a:r>
              <a:rPr lang="es-CL" dirty="0"/>
              <a:t>o</a:t>
            </a:r>
            <a:r>
              <a:rPr dirty="0"/>
              <a:t>: </a:t>
            </a:r>
            <a:r>
              <a:rPr lang="es-CL" dirty="0"/>
              <a:t>Yerko </a:t>
            </a:r>
            <a:r>
              <a:rPr lang="es-CL" dirty="0" err="1"/>
              <a:t>Dapremont</a:t>
            </a:r>
            <a:r>
              <a:rPr lang="es-CL" dirty="0"/>
              <a:t> Monroy </a:t>
            </a:r>
            <a:r>
              <a:rPr dirty="0"/>
              <a:t>(</a:t>
            </a:r>
            <a:r>
              <a:rPr lang="es-CL" dirty="0"/>
              <a:t>TENS: </a:t>
            </a:r>
            <a:r>
              <a:rPr dirty="0"/>
              <a:t>CESFAM </a:t>
            </a:r>
            <a:r>
              <a:rPr lang="es-CL" dirty="0"/>
              <a:t>Dr. Hernán Alessandri</a:t>
            </a:r>
            <a:r>
              <a:rPr dirty="0"/>
              <a:t>)</a:t>
            </a:r>
          </a:p>
          <a:p>
            <a:pPr>
              <a:defRPr sz="2400" b="1" i="1">
                <a:latin typeface="+mj-lt"/>
                <a:ea typeface="+mj-ea"/>
                <a:cs typeface="+mj-cs"/>
                <a:sym typeface="Calibri"/>
              </a:defRPr>
            </a:pPr>
            <a:r>
              <a:rPr dirty="0" err="1"/>
              <a:t>Secretario</a:t>
            </a:r>
            <a:r>
              <a:rPr dirty="0"/>
              <a:t>: Jaime Díaz </a:t>
            </a:r>
            <a:r>
              <a:rPr dirty="0" err="1"/>
              <a:t>Zúñiga</a:t>
            </a:r>
            <a:r>
              <a:rPr dirty="0"/>
              <a:t> (</a:t>
            </a:r>
            <a:r>
              <a:rPr lang="es-CL" dirty="0"/>
              <a:t>Odontólogo: </a:t>
            </a:r>
            <a:r>
              <a:rPr dirty="0"/>
              <a:t>CESFAM Alfonso </a:t>
            </a:r>
            <a:r>
              <a:rPr dirty="0" err="1"/>
              <a:t>Leng</a:t>
            </a:r>
            <a:r>
              <a:rPr dirty="0"/>
              <a:t>)</a:t>
            </a:r>
          </a:p>
          <a:p>
            <a:pPr>
              <a:defRPr sz="2400" b="1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Director</a:t>
            </a:r>
            <a:r>
              <a:rPr lang="es-CL" dirty="0"/>
              <a:t>a</a:t>
            </a:r>
            <a:r>
              <a:rPr dirty="0"/>
              <a:t>: </a:t>
            </a:r>
            <a:r>
              <a:rPr lang="es-CL" dirty="0"/>
              <a:t>Karin </a:t>
            </a:r>
            <a:r>
              <a:rPr lang="es-CL" dirty="0" err="1"/>
              <a:t>Strube</a:t>
            </a:r>
            <a:r>
              <a:rPr lang="es-CL" dirty="0"/>
              <a:t> </a:t>
            </a:r>
            <a:r>
              <a:rPr lang="es-CL" dirty="0" err="1"/>
              <a:t>Lohse</a:t>
            </a:r>
            <a:r>
              <a:rPr dirty="0"/>
              <a:t> (</a:t>
            </a:r>
            <a:r>
              <a:rPr lang="es-CL" dirty="0"/>
              <a:t>Terapeuta Ocupacional: </a:t>
            </a:r>
            <a:r>
              <a:rPr dirty="0"/>
              <a:t>CESFAM </a:t>
            </a:r>
            <a:r>
              <a:rPr lang="es-CL" dirty="0"/>
              <a:t>Dr. </a:t>
            </a:r>
            <a:r>
              <a:rPr dirty="0" err="1"/>
              <a:t>Hernán</a:t>
            </a:r>
            <a:r>
              <a:rPr dirty="0"/>
              <a:t> </a:t>
            </a:r>
            <a:r>
              <a:rPr dirty="0" err="1"/>
              <a:t>Alessandri</a:t>
            </a:r>
            <a:r>
              <a:rPr dirty="0"/>
              <a:t>)</a:t>
            </a:r>
          </a:p>
          <a:p>
            <a:pPr>
              <a:defRPr sz="2400" b="1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Director: </a:t>
            </a:r>
            <a:r>
              <a:rPr lang="es-CL" dirty="0"/>
              <a:t>Jorge Iribarren Anacona </a:t>
            </a:r>
            <a:r>
              <a:rPr dirty="0"/>
              <a:t>(</a:t>
            </a:r>
            <a:r>
              <a:rPr lang="es-CL" dirty="0"/>
              <a:t>Médico: </a:t>
            </a:r>
            <a:r>
              <a:rPr dirty="0"/>
              <a:t>CESFAM </a:t>
            </a:r>
            <a:r>
              <a:rPr lang="es-CL" dirty="0"/>
              <a:t>Dr. Hernán Alessandri</a:t>
            </a:r>
            <a:r>
              <a:rPr dirty="0"/>
              <a:t>)</a:t>
            </a:r>
          </a:p>
          <a:p>
            <a:pPr>
              <a:defRPr sz="2400" i="1">
                <a:latin typeface="+mj-lt"/>
                <a:ea typeface="+mj-ea"/>
                <a:cs typeface="+mj-cs"/>
                <a:sym typeface="Calibri"/>
              </a:defRPr>
            </a:pPr>
            <a:endParaRPr dirty="0"/>
          </a:p>
          <a:p>
            <a:pPr>
              <a:defRPr sz="2400" i="1">
                <a:latin typeface="+mj-lt"/>
                <a:ea typeface="+mj-ea"/>
                <a:cs typeface="+mj-cs"/>
                <a:sym typeface="Calibri"/>
              </a:defRPr>
            </a:pPr>
            <a:r>
              <a:rPr dirty="0"/>
              <a:t>Mail: </a:t>
            </a:r>
            <a:r>
              <a:rPr u="sng" dirty="0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afusam.2013@gmail.com</a:t>
            </a:r>
            <a:r>
              <a:rPr dirty="0"/>
              <a:t>  </a:t>
            </a:r>
            <a:r>
              <a:rPr u="sng" dirty="0">
                <a:solidFill>
                  <a:srgbClr val="0070C0"/>
                </a:solidFill>
              </a:rPr>
              <a:t>afusam.providencia@gmail.com</a:t>
            </a:r>
          </a:p>
        </p:txBody>
      </p:sp>
      <p:pic>
        <p:nvPicPr>
          <p:cNvPr id="100" name="Picture 2" descr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7847" y="4581128"/>
            <a:ext cx="1803122" cy="179871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A767B3-E962-3B87-663E-A26903DA2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b="1" i="1" u="sng" dirty="0"/>
              <a:t>Convenio cafetería </a:t>
            </a:r>
            <a:r>
              <a:rPr lang="es-CL" b="1" i="1" u="sng" dirty="0" err="1"/>
              <a:t>Coffee's</a:t>
            </a:r>
            <a:r>
              <a:rPr lang="es-CL" b="1" i="1" u="sng" dirty="0"/>
              <a:t> Santa Isabel 598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A4EE0B1-B020-B301-1FC4-B88A3C7E2C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s-ES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Coffee´s</a:t>
            </a:r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, cafetería ubicada en </a:t>
            </a:r>
            <a:r>
              <a:rPr lang="es-E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Santa Isabel 598</a:t>
            </a:r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(Referencia Av. Salvador -esquina Santa Isabel) la cuál opera de </a:t>
            </a:r>
            <a:r>
              <a:rPr lang="es-E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lunes a viernes de 8:00 am a 20:00 pm y los sábados de 9:00 am a 14:00 pm.</a:t>
            </a:r>
            <a:b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</a:br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Estos descuentos son aplicables en todos los productos, corresponde a un </a:t>
            </a:r>
            <a:r>
              <a:rPr lang="es-ES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15%</a:t>
            </a:r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y puede ser aplicable cuando la persona muestre su credencial o carnet de identidad, ya que pueden verificar en el sistema el nombre de la persona.</a:t>
            </a:r>
          </a:p>
          <a:p>
            <a:pPr algn="l" rtl="0"/>
            <a:endParaRPr lang="es-ES" b="0" i="0" dirty="0">
              <a:solidFill>
                <a:srgbClr val="222222"/>
              </a:solidFill>
              <a:effectLst/>
              <a:highlight>
                <a:srgbClr val="FFFFFF"/>
              </a:highlight>
              <a:latin typeface="Arial" panose="020B0604020202020204" pitchFamily="34" charset="0"/>
            </a:endParaRPr>
          </a:p>
          <a:p>
            <a:pPr algn="l" rtl="0"/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Los descuentos se aplican al final de la boleta y no hay límite de compra, no aplican a productos en oferta, a menos que se indique lo contrario, no se pueden aplicar en promociones ya establecidas por </a:t>
            </a:r>
            <a:r>
              <a:rPr lang="es-ES" b="0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Coffee´s</a:t>
            </a:r>
            <a:r>
              <a:rPr lang="es-ES" b="0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</a:rPr>
              <a:t> y no es aplicable tras otro descuento.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40036191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Regalos</a:t>
            </a:r>
          </a:p>
        </p:txBody>
      </p:sp>
      <p:sp>
        <p:nvSpPr>
          <p:cNvPr id="168" name="CuadroTexto 4"/>
          <p:cNvSpPr txBox="1"/>
          <p:nvPr/>
        </p:nvSpPr>
        <p:spPr>
          <a:xfrm>
            <a:off x="838197" y="1818165"/>
            <a:ext cx="10092075" cy="760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Porque el día del nacimiento es importante, en AFUSAM le entregamos un regalo de cumpleaños a cada uno de nuestros asociados y asociadas.</a:t>
            </a:r>
          </a:p>
        </p:txBody>
      </p:sp>
      <p:pic>
        <p:nvPicPr>
          <p:cNvPr id="169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7" y="3444875"/>
            <a:ext cx="2597152" cy="259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Cuota</a:t>
            </a:r>
            <a:r>
              <a:rPr b="1" dirty="0"/>
              <a:t> </a:t>
            </a:r>
            <a:r>
              <a:rPr b="1" dirty="0" err="1"/>
              <a:t>Mortuoria</a:t>
            </a:r>
            <a:endParaRPr b="1" dirty="0"/>
          </a:p>
        </p:txBody>
      </p:sp>
      <p:sp>
        <p:nvSpPr>
          <p:cNvPr id="103" name="CuadroTexto 3"/>
          <p:cNvSpPr txBox="1"/>
          <p:nvPr/>
        </p:nvSpPr>
        <p:spPr>
          <a:xfrm>
            <a:off x="838197" y="1818165"/>
            <a:ext cx="10092075" cy="7607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Entrega de $100.000 por fallecimiento de PARIENTES DIRECTOS (Padres, Hijos, Hermanos, Cónyuge o Pareja)</a:t>
            </a:r>
          </a:p>
        </p:txBody>
      </p:sp>
      <p:pic>
        <p:nvPicPr>
          <p:cNvPr id="10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3792" y="3429000"/>
            <a:ext cx="2597152" cy="25908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adroTexto 3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Entrega de gift card CENCOSUD de $25.000 por fiestas patrias</a:t>
            </a:r>
            <a:r>
              <a:rPr i="1"/>
              <a:t>.</a:t>
            </a:r>
          </a:p>
        </p:txBody>
      </p:sp>
      <p:sp>
        <p:nvSpPr>
          <p:cNvPr id="107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Gift Card </a:t>
            </a:r>
            <a:r>
              <a:rPr b="1" dirty="0" err="1"/>
              <a:t>Septiembre</a:t>
            </a:r>
            <a:endParaRPr b="1" dirty="0"/>
          </a:p>
        </p:txBody>
      </p:sp>
      <p:pic>
        <p:nvPicPr>
          <p:cNvPr id="10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3212975"/>
            <a:ext cx="2597152" cy="2590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adroTexto 3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Entrega de gift card CENCOSUD de $25.000 por fiestas de fin de año</a:t>
            </a:r>
            <a:r>
              <a:rPr b="1" i="1"/>
              <a:t>.</a:t>
            </a:r>
          </a:p>
        </p:txBody>
      </p:sp>
      <p:sp>
        <p:nvSpPr>
          <p:cNvPr id="111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Gift Card </a:t>
            </a:r>
            <a:r>
              <a:rPr b="1" dirty="0" err="1"/>
              <a:t>Diciembre</a:t>
            </a:r>
            <a:endParaRPr b="1" dirty="0"/>
          </a:p>
        </p:txBody>
      </p:sp>
      <p:pic>
        <p:nvPicPr>
          <p:cNvPr id="112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7677" y="3212975"/>
            <a:ext cx="2597152" cy="25908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adroTexto 3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Entrega de gift card CENCOSUD de $100.000 por nacimiento de hijo. </a:t>
            </a:r>
          </a:p>
        </p:txBody>
      </p:sp>
      <p:sp>
        <p:nvSpPr>
          <p:cNvPr id="115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/>
              <a:t>Gift Card Nacimiento</a:t>
            </a:r>
          </a:p>
        </p:txBody>
      </p:sp>
      <p:pic>
        <p:nvPicPr>
          <p:cNvPr id="116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784" y="3284982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adroTexto 3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Entrega de aporte de $300.000 por enfermedad catastrófica</a:t>
            </a:r>
            <a:r>
              <a:rPr b="1" i="1"/>
              <a:t>.</a:t>
            </a:r>
          </a:p>
        </p:txBody>
      </p:sp>
      <p:sp>
        <p:nvSpPr>
          <p:cNvPr id="119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Cuota</a:t>
            </a:r>
            <a:r>
              <a:rPr b="1" dirty="0"/>
              <a:t> </a:t>
            </a:r>
            <a:r>
              <a:rPr b="1" dirty="0" err="1"/>
              <a:t>Solidaria</a:t>
            </a:r>
            <a:endParaRPr b="1" dirty="0"/>
          </a:p>
        </p:txBody>
      </p:sp>
      <p:pic>
        <p:nvPicPr>
          <p:cNvPr id="120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7807" y="3140966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adroTexto 3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2400">
                <a:latin typeface="+mj-lt"/>
                <a:ea typeface="+mj-ea"/>
                <a:cs typeface="+mj-cs"/>
                <a:sym typeface="Calibri"/>
              </a:defRPr>
            </a:pPr>
            <a:r>
              <a:t>Entrega de aporte de $100.000 por pasantías al extranjero</a:t>
            </a:r>
            <a:r>
              <a:rPr b="1" i="1"/>
              <a:t>.</a:t>
            </a:r>
          </a:p>
        </p:txBody>
      </p:sp>
      <p:sp>
        <p:nvSpPr>
          <p:cNvPr id="123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Pasantías</a:t>
            </a:r>
            <a:r>
              <a:rPr lang="es-CL" b="1" dirty="0"/>
              <a:t> Internacionales</a:t>
            </a:r>
            <a:endParaRPr b="1" dirty="0"/>
          </a:p>
        </p:txBody>
      </p:sp>
      <p:pic>
        <p:nvPicPr>
          <p:cNvPr id="124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5660" y="3356990"/>
            <a:ext cx="2597151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ítulo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i="1" u="sng"/>
            </a:lvl1pPr>
          </a:lstStyle>
          <a:p>
            <a:r>
              <a:rPr b="1" dirty="0" err="1"/>
              <a:t>Fallecimiento</a:t>
            </a:r>
            <a:r>
              <a:rPr b="1" dirty="0"/>
              <a:t> </a:t>
            </a:r>
            <a:r>
              <a:rPr b="1" dirty="0" err="1"/>
              <a:t>Asociado</a:t>
            </a:r>
            <a:endParaRPr b="1" dirty="0"/>
          </a:p>
        </p:txBody>
      </p:sp>
      <p:sp>
        <p:nvSpPr>
          <p:cNvPr id="127" name="CuadroTexto 4"/>
          <p:cNvSpPr txBox="1"/>
          <p:nvPr/>
        </p:nvSpPr>
        <p:spPr>
          <a:xfrm>
            <a:off x="838197" y="1818165"/>
            <a:ext cx="10092075" cy="3924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r>
              <a:t>Entrega de aporte de $500.000 a la familia del asociado por fallecimiento. </a:t>
            </a:r>
          </a:p>
        </p:txBody>
      </p:sp>
      <p:pic>
        <p:nvPicPr>
          <p:cNvPr id="128" name="Picture 2" descr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3419904"/>
            <a:ext cx="2597152" cy="259080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Tema de Offic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800</Words>
  <Application>Microsoft Office PowerPoint</Application>
  <PresentationFormat>Panorámica</PresentationFormat>
  <Paragraphs>71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Helvetica</vt:lpstr>
      <vt:lpstr>Tema de Office</vt:lpstr>
      <vt:lpstr>Presentación de PowerPoint</vt:lpstr>
      <vt:lpstr>Directiva AFUSAM (2024-2026)</vt:lpstr>
      <vt:lpstr>Cuota Mortuoria</vt:lpstr>
      <vt:lpstr>Gift Card Septiembre</vt:lpstr>
      <vt:lpstr>Gift Card Diciembre</vt:lpstr>
      <vt:lpstr>Gift Card Nacimiento</vt:lpstr>
      <vt:lpstr>Cuota Solidaria</vt:lpstr>
      <vt:lpstr>Pasantías Internacionales</vt:lpstr>
      <vt:lpstr>Fallecimiento Asociado</vt:lpstr>
      <vt:lpstr>Matrimonio</vt:lpstr>
      <vt:lpstr>Bono de Apoyo Social</vt:lpstr>
      <vt:lpstr>Abogado</vt:lpstr>
      <vt:lpstr>Gas</vt:lpstr>
      <vt:lpstr>Coopeuch</vt:lpstr>
      <vt:lpstr>Convenio Banco de Chile</vt:lpstr>
      <vt:lpstr>Presentación de PowerPoint</vt:lpstr>
      <vt:lpstr>Convenio Funeraria Martínez (FRODESAP)</vt:lpstr>
      <vt:lpstr>Convenio La Popular</vt:lpstr>
      <vt:lpstr>Convenio del maní al Completo</vt:lpstr>
      <vt:lpstr>Convenio cafetería Coffee's Santa Isabel 598</vt:lpstr>
      <vt:lpstr>Regalos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Jorge Rodrigo Iribarren Anacona</dc:creator>
  <cp:lastModifiedBy>Jorge Rodrigo Iribarren Anacona</cp:lastModifiedBy>
  <cp:revision>1</cp:revision>
  <dcterms:modified xsi:type="dcterms:W3CDTF">2024-07-19T15:42:04Z</dcterms:modified>
</cp:coreProperties>
</file>